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C369B7-10EC-4055-BAB0-CC88DB10AD2F}" type="doc">
      <dgm:prSet loTypeId="urn:microsoft.com/office/officeart/2005/8/layout/pyramid2" loCatId="list" qsTypeId="urn:microsoft.com/office/officeart/2005/8/quickstyle/3d3" qsCatId="3D" csTypeId="urn:microsoft.com/office/officeart/2005/8/colors/accent1_2" csCatId="accent1" phldr="1"/>
      <dgm:spPr/>
    </dgm:pt>
    <dgm:pt modelId="{DAA0280F-BD63-4E02-A063-579026842C3B}">
      <dgm:prSet phldrT="[Text]" custT="1"/>
      <dgm:spPr/>
      <dgm:t>
        <a:bodyPr/>
        <a:lstStyle/>
        <a:p>
          <a:r>
            <a:rPr lang="fa-IR" sz="3600" b="1" dirty="0" smtClean="0">
              <a:cs typeface="B Zar" pitchFamily="2" charset="-78"/>
            </a:rPr>
            <a:t>افکار</a:t>
          </a:r>
          <a:endParaRPr lang="en-US" sz="3600" b="1" dirty="0">
            <a:cs typeface="B Zar" pitchFamily="2" charset="-78"/>
          </a:endParaRPr>
        </a:p>
      </dgm:t>
    </dgm:pt>
    <dgm:pt modelId="{7D5DE92D-E670-4B01-9544-168482EC6A28}" type="parTrans" cxnId="{AAE63654-CBEB-4D77-AE0C-144301908768}">
      <dgm:prSet/>
      <dgm:spPr/>
      <dgm:t>
        <a:bodyPr/>
        <a:lstStyle/>
        <a:p>
          <a:endParaRPr lang="en-US"/>
        </a:p>
      </dgm:t>
    </dgm:pt>
    <dgm:pt modelId="{A54BBFEB-E0D6-4278-A32D-5B81A23EEFBB}" type="sibTrans" cxnId="{AAE63654-CBEB-4D77-AE0C-144301908768}">
      <dgm:prSet/>
      <dgm:spPr/>
      <dgm:t>
        <a:bodyPr/>
        <a:lstStyle/>
        <a:p>
          <a:endParaRPr lang="en-US"/>
        </a:p>
      </dgm:t>
    </dgm:pt>
    <dgm:pt modelId="{BA5794E5-9287-453D-9F27-F16BFD99CD35}">
      <dgm:prSet phldrT="[Text]" custT="1"/>
      <dgm:spPr/>
      <dgm:t>
        <a:bodyPr/>
        <a:lstStyle/>
        <a:p>
          <a:r>
            <a:rPr lang="fa-IR" sz="3600" b="1" dirty="0" smtClean="0">
              <a:cs typeface="B Zar" pitchFamily="2" charset="-78"/>
            </a:rPr>
            <a:t>احساس</a:t>
          </a:r>
          <a:endParaRPr lang="en-US" sz="3600" b="1" dirty="0">
            <a:cs typeface="B Zar" pitchFamily="2" charset="-78"/>
          </a:endParaRPr>
        </a:p>
      </dgm:t>
    </dgm:pt>
    <dgm:pt modelId="{392C1DD7-ABDA-4DB9-809C-049AF8B0C499}" type="parTrans" cxnId="{2B6A85F8-78C9-4B1E-B4DB-6B5518662DB5}">
      <dgm:prSet/>
      <dgm:spPr/>
      <dgm:t>
        <a:bodyPr/>
        <a:lstStyle/>
        <a:p>
          <a:endParaRPr lang="en-US"/>
        </a:p>
      </dgm:t>
    </dgm:pt>
    <dgm:pt modelId="{442ABA47-1995-4F60-A56F-6871355FD32C}" type="sibTrans" cxnId="{2B6A85F8-78C9-4B1E-B4DB-6B5518662DB5}">
      <dgm:prSet/>
      <dgm:spPr/>
      <dgm:t>
        <a:bodyPr/>
        <a:lstStyle/>
        <a:p>
          <a:endParaRPr lang="en-US"/>
        </a:p>
      </dgm:t>
    </dgm:pt>
    <dgm:pt modelId="{F1A1EF32-D7CF-4178-86EE-E7A06E2DBE82}">
      <dgm:prSet phldrT="[Text]" custT="1"/>
      <dgm:spPr/>
      <dgm:t>
        <a:bodyPr/>
        <a:lstStyle/>
        <a:p>
          <a:r>
            <a:rPr lang="fa-IR" sz="3600" b="1" dirty="0" smtClean="0">
              <a:cs typeface="B Zar" pitchFamily="2" charset="-78"/>
            </a:rPr>
            <a:t>رفتار</a:t>
          </a:r>
          <a:endParaRPr lang="en-US" sz="3600" b="1" dirty="0" smtClean="0">
            <a:cs typeface="B Zar" pitchFamily="2" charset="-78"/>
          </a:endParaRPr>
        </a:p>
      </dgm:t>
    </dgm:pt>
    <dgm:pt modelId="{04BCE51E-8C71-4778-884A-7B665C8A6E8A}" type="parTrans" cxnId="{A9497A9E-A01D-46E5-BDBB-ADBAECF81450}">
      <dgm:prSet/>
      <dgm:spPr/>
      <dgm:t>
        <a:bodyPr/>
        <a:lstStyle/>
        <a:p>
          <a:endParaRPr lang="en-US"/>
        </a:p>
      </dgm:t>
    </dgm:pt>
    <dgm:pt modelId="{A5F768EF-2325-457D-B688-787EAB0E7327}" type="sibTrans" cxnId="{A9497A9E-A01D-46E5-BDBB-ADBAECF81450}">
      <dgm:prSet/>
      <dgm:spPr/>
      <dgm:t>
        <a:bodyPr/>
        <a:lstStyle/>
        <a:p>
          <a:endParaRPr lang="en-US"/>
        </a:p>
      </dgm:t>
    </dgm:pt>
    <dgm:pt modelId="{9C493476-C06C-4040-8FFB-3BF6597234D5}" type="pres">
      <dgm:prSet presAssocID="{CBC369B7-10EC-4055-BAB0-CC88DB10AD2F}" presName="compositeShape" presStyleCnt="0">
        <dgm:presLayoutVars>
          <dgm:dir/>
          <dgm:resizeHandles/>
        </dgm:presLayoutVars>
      </dgm:prSet>
      <dgm:spPr/>
    </dgm:pt>
    <dgm:pt modelId="{AE0EC2CB-65E7-4BA6-82EB-BAFE7864CDF6}" type="pres">
      <dgm:prSet presAssocID="{CBC369B7-10EC-4055-BAB0-CC88DB10AD2F}" presName="pyramid" presStyleLbl="node1" presStyleIdx="0" presStyleCnt="1"/>
      <dgm:spPr/>
    </dgm:pt>
    <dgm:pt modelId="{23206D30-58C3-4016-9539-5058C6540069}" type="pres">
      <dgm:prSet presAssocID="{CBC369B7-10EC-4055-BAB0-CC88DB10AD2F}" presName="theList" presStyleCnt="0"/>
      <dgm:spPr/>
    </dgm:pt>
    <dgm:pt modelId="{25BDDB4B-3F92-454E-8A4D-4FFB7F816B71}" type="pres">
      <dgm:prSet presAssocID="{DAA0280F-BD63-4E02-A063-579026842C3B}" presName="aNode" presStyleLbl="fgAcc1" presStyleIdx="0" presStyleCnt="3" custLinFactNeighborX="1178" custLinFactNeighborY="33628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9097023-7A4D-466C-9081-3BEC7DDF084E}" type="pres">
      <dgm:prSet presAssocID="{DAA0280F-BD63-4E02-A063-579026842C3B}" presName="aSpace" presStyleCnt="0"/>
      <dgm:spPr/>
    </dgm:pt>
    <dgm:pt modelId="{64C8C895-9FA5-488B-9A56-533FEDA2BD76}" type="pres">
      <dgm:prSet presAssocID="{BA5794E5-9287-453D-9F27-F16BFD99CD35}" presName="aNode" presStyleLbl="fgAcc1" presStyleIdx="1" presStyleCnt="3" custLinFactNeighborX="1178" custLinFactNeighborY="-1289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1FC1C5DE-722F-47ED-BBC2-DE51403A3D7F}" type="pres">
      <dgm:prSet presAssocID="{BA5794E5-9287-453D-9F27-F16BFD99CD35}" presName="aSpace" presStyleCnt="0"/>
      <dgm:spPr/>
    </dgm:pt>
    <dgm:pt modelId="{E901BCC1-83E0-4075-8F2B-E59414DB374A}" type="pres">
      <dgm:prSet presAssocID="{F1A1EF32-D7CF-4178-86EE-E7A06E2DBE82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8E775F34-7ED9-4735-B3A6-9C07CA590758}" type="pres">
      <dgm:prSet presAssocID="{F1A1EF32-D7CF-4178-86EE-E7A06E2DBE82}" presName="aSpace" presStyleCnt="0"/>
      <dgm:spPr/>
    </dgm:pt>
  </dgm:ptLst>
  <dgm:cxnLst>
    <dgm:cxn modelId="{AAE63654-CBEB-4D77-AE0C-144301908768}" srcId="{CBC369B7-10EC-4055-BAB0-CC88DB10AD2F}" destId="{DAA0280F-BD63-4E02-A063-579026842C3B}" srcOrd="0" destOrd="0" parTransId="{7D5DE92D-E670-4B01-9544-168482EC6A28}" sibTransId="{A54BBFEB-E0D6-4278-A32D-5B81A23EEFBB}"/>
    <dgm:cxn modelId="{C110A035-6CD1-4B9A-9D8C-CA53EFA330F3}" type="presOf" srcId="{DAA0280F-BD63-4E02-A063-579026842C3B}" destId="{25BDDB4B-3F92-454E-8A4D-4FFB7F816B71}" srcOrd="0" destOrd="0" presId="urn:microsoft.com/office/officeart/2005/8/layout/pyramid2"/>
    <dgm:cxn modelId="{13517A29-8D4D-4851-96EE-87F2B6EE2CC5}" type="presOf" srcId="{F1A1EF32-D7CF-4178-86EE-E7A06E2DBE82}" destId="{E901BCC1-83E0-4075-8F2B-E59414DB374A}" srcOrd="0" destOrd="0" presId="urn:microsoft.com/office/officeart/2005/8/layout/pyramid2"/>
    <dgm:cxn modelId="{2B6A85F8-78C9-4B1E-B4DB-6B5518662DB5}" srcId="{CBC369B7-10EC-4055-BAB0-CC88DB10AD2F}" destId="{BA5794E5-9287-453D-9F27-F16BFD99CD35}" srcOrd="1" destOrd="0" parTransId="{392C1DD7-ABDA-4DB9-809C-049AF8B0C499}" sibTransId="{442ABA47-1995-4F60-A56F-6871355FD32C}"/>
    <dgm:cxn modelId="{191DA5AB-4F5C-4093-92A0-BFE57F07F0C2}" type="presOf" srcId="{CBC369B7-10EC-4055-BAB0-CC88DB10AD2F}" destId="{9C493476-C06C-4040-8FFB-3BF6597234D5}" srcOrd="0" destOrd="0" presId="urn:microsoft.com/office/officeart/2005/8/layout/pyramid2"/>
    <dgm:cxn modelId="{CE218C9D-2A83-4976-A832-8D3BBFCB7B08}" type="presOf" srcId="{BA5794E5-9287-453D-9F27-F16BFD99CD35}" destId="{64C8C895-9FA5-488B-9A56-533FEDA2BD76}" srcOrd="0" destOrd="0" presId="urn:microsoft.com/office/officeart/2005/8/layout/pyramid2"/>
    <dgm:cxn modelId="{A9497A9E-A01D-46E5-BDBB-ADBAECF81450}" srcId="{CBC369B7-10EC-4055-BAB0-CC88DB10AD2F}" destId="{F1A1EF32-D7CF-4178-86EE-E7A06E2DBE82}" srcOrd="2" destOrd="0" parTransId="{04BCE51E-8C71-4778-884A-7B665C8A6E8A}" sibTransId="{A5F768EF-2325-457D-B688-787EAB0E7327}"/>
    <dgm:cxn modelId="{12EB9FB2-971F-4616-8EF6-FFEBCBE1C3C6}" type="presParOf" srcId="{9C493476-C06C-4040-8FFB-3BF6597234D5}" destId="{AE0EC2CB-65E7-4BA6-82EB-BAFE7864CDF6}" srcOrd="0" destOrd="0" presId="urn:microsoft.com/office/officeart/2005/8/layout/pyramid2"/>
    <dgm:cxn modelId="{6D42D9F3-E97D-4C0B-B7A2-BDE736AB22C2}" type="presParOf" srcId="{9C493476-C06C-4040-8FFB-3BF6597234D5}" destId="{23206D30-58C3-4016-9539-5058C6540069}" srcOrd="1" destOrd="0" presId="urn:microsoft.com/office/officeart/2005/8/layout/pyramid2"/>
    <dgm:cxn modelId="{4EEBB03F-842B-4E05-997C-F7D40EA7E001}" type="presParOf" srcId="{23206D30-58C3-4016-9539-5058C6540069}" destId="{25BDDB4B-3F92-454E-8A4D-4FFB7F816B71}" srcOrd="0" destOrd="0" presId="urn:microsoft.com/office/officeart/2005/8/layout/pyramid2"/>
    <dgm:cxn modelId="{31BB93F6-F2FC-4EF6-B781-B77E4053AF8A}" type="presParOf" srcId="{23206D30-58C3-4016-9539-5058C6540069}" destId="{99097023-7A4D-466C-9081-3BEC7DDF084E}" srcOrd="1" destOrd="0" presId="urn:microsoft.com/office/officeart/2005/8/layout/pyramid2"/>
    <dgm:cxn modelId="{BDF0AFDB-F84E-485D-9CB6-23EEFFF5E649}" type="presParOf" srcId="{23206D30-58C3-4016-9539-5058C6540069}" destId="{64C8C895-9FA5-488B-9A56-533FEDA2BD76}" srcOrd="2" destOrd="0" presId="urn:microsoft.com/office/officeart/2005/8/layout/pyramid2"/>
    <dgm:cxn modelId="{42E4683E-B59B-4F45-9616-45EFD7F895E0}" type="presParOf" srcId="{23206D30-58C3-4016-9539-5058C6540069}" destId="{1FC1C5DE-722F-47ED-BBC2-DE51403A3D7F}" srcOrd="3" destOrd="0" presId="urn:microsoft.com/office/officeart/2005/8/layout/pyramid2"/>
    <dgm:cxn modelId="{2F586E52-189A-4E2F-A4A2-50F7D23F39F8}" type="presParOf" srcId="{23206D30-58C3-4016-9539-5058C6540069}" destId="{E901BCC1-83E0-4075-8F2B-E59414DB374A}" srcOrd="4" destOrd="0" presId="urn:microsoft.com/office/officeart/2005/8/layout/pyramid2"/>
    <dgm:cxn modelId="{4CB07B9E-AA71-4C63-A894-0812BE2D6C13}" type="presParOf" srcId="{23206D30-58C3-4016-9539-5058C6540069}" destId="{8E775F34-7ED9-4735-B3A6-9C07CA590758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17AA8B5-9385-4ABA-B0C9-854070CA0301}" type="datetimeFigureOut">
              <a:rPr lang="en-US" smtClean="0"/>
              <a:t>7/25/2020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89885BB-082F-4A6A-BF2B-05CA25E9E5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7AA8B5-9385-4ABA-B0C9-854070CA0301}" type="datetimeFigureOut">
              <a:rPr lang="en-US" smtClean="0"/>
              <a:t>7/25/2020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9885BB-082F-4A6A-BF2B-05CA25E9E5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7AA8B5-9385-4ABA-B0C9-854070CA0301}" type="datetimeFigureOut">
              <a:rPr lang="en-US" smtClean="0"/>
              <a:t>7/25/2020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9885BB-082F-4A6A-BF2B-05CA25E9E5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7AA8B5-9385-4ABA-B0C9-854070CA0301}" type="datetimeFigureOut">
              <a:rPr lang="en-US" smtClean="0"/>
              <a:t>7/25/2020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9885BB-082F-4A6A-BF2B-05CA25E9E5D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7AA8B5-9385-4ABA-B0C9-854070CA0301}" type="datetimeFigureOut">
              <a:rPr lang="en-US" smtClean="0"/>
              <a:t>7/25/2020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9885BB-082F-4A6A-BF2B-05CA25E9E5D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7AA8B5-9385-4ABA-B0C9-854070CA0301}" type="datetimeFigureOut">
              <a:rPr lang="en-US" smtClean="0"/>
              <a:t>7/25/2020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9885BB-082F-4A6A-BF2B-05CA25E9E5D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7AA8B5-9385-4ABA-B0C9-854070CA0301}" type="datetimeFigureOut">
              <a:rPr lang="en-US" smtClean="0"/>
              <a:t>7/25/2020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9885BB-082F-4A6A-BF2B-05CA25E9E5D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7AA8B5-9385-4ABA-B0C9-854070CA0301}" type="datetimeFigureOut">
              <a:rPr lang="en-US" smtClean="0"/>
              <a:t>7/25/2020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9885BB-082F-4A6A-BF2B-05CA25E9E5D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7AA8B5-9385-4ABA-B0C9-854070CA0301}" type="datetimeFigureOut">
              <a:rPr lang="en-US" smtClean="0"/>
              <a:t>7/25/2020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9885BB-082F-4A6A-BF2B-05CA25E9E5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17AA8B5-9385-4ABA-B0C9-854070CA0301}" type="datetimeFigureOut">
              <a:rPr lang="en-US" smtClean="0"/>
              <a:t>7/25/2020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9885BB-082F-4A6A-BF2B-05CA25E9E5D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17AA8B5-9385-4ABA-B0C9-854070CA0301}" type="datetimeFigureOut">
              <a:rPr lang="en-US" smtClean="0"/>
              <a:t>7/25/2020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89885BB-082F-4A6A-BF2B-05CA25E9E5D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17AA8B5-9385-4ABA-B0C9-854070CA0301}" type="datetimeFigureOut">
              <a:rPr lang="en-US" smtClean="0"/>
              <a:t>7/25/2020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89885BB-082F-4A6A-BF2B-05CA25E9E5D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562600"/>
          </a:xfrm>
          <a:solidFill>
            <a:schemeClr val="accent2">
              <a:lumMod val="40000"/>
              <a:lumOff val="6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 rtl="1"/>
            <a:r>
              <a:rPr lang="fa-IR" sz="4800" b="1" dirty="0" smtClean="0">
                <a:cs typeface="B Titr" pitchFamily="2" charset="-78"/>
              </a:rPr>
              <a:t/>
            </a:r>
            <a:br>
              <a:rPr lang="fa-IR" sz="4800" b="1" dirty="0" smtClean="0">
                <a:cs typeface="B Titr" pitchFamily="2" charset="-78"/>
              </a:rPr>
            </a:br>
            <a:r>
              <a:rPr lang="fa-IR" sz="4800" b="1" dirty="0">
                <a:cs typeface="B Titr" pitchFamily="2" charset="-78"/>
              </a:rPr>
              <a:t/>
            </a:r>
            <a:br>
              <a:rPr lang="fa-IR" sz="4800" b="1" dirty="0">
                <a:cs typeface="B Titr" pitchFamily="2" charset="-78"/>
              </a:rPr>
            </a:br>
            <a:r>
              <a:rPr lang="fa-IR" sz="4800" b="1" dirty="0" smtClean="0">
                <a:cs typeface="B Titr" pitchFamily="2" charset="-78"/>
              </a:rPr>
              <a:t/>
            </a:r>
            <a:br>
              <a:rPr lang="fa-IR" sz="4800" b="1" dirty="0" smtClean="0">
                <a:cs typeface="B Titr" pitchFamily="2" charset="-78"/>
              </a:rPr>
            </a:br>
            <a:r>
              <a:rPr lang="fa-IR" sz="4800" b="1" dirty="0">
                <a:cs typeface="B Titr" pitchFamily="2" charset="-78"/>
              </a:rPr>
              <a:t/>
            </a:r>
            <a:br>
              <a:rPr lang="fa-IR" sz="4800" b="1" dirty="0">
                <a:cs typeface="B Titr" pitchFamily="2" charset="-78"/>
              </a:rPr>
            </a:br>
            <a:r>
              <a:rPr lang="fa-IR" sz="48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cs typeface="B Titr" pitchFamily="2" charset="-78"/>
              </a:rPr>
              <a:t/>
            </a:r>
            <a:br>
              <a:rPr lang="fa-IR" sz="48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cs typeface="B Titr" pitchFamily="2" charset="-78"/>
              </a:rPr>
            </a:br>
            <a:r>
              <a:rPr lang="fa-IR" sz="48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Titr" pitchFamily="2" charset="-78"/>
              </a:rPr>
              <a:t/>
            </a:r>
            <a:br>
              <a:rPr lang="fa-IR" sz="48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Titr" pitchFamily="2" charset="-78"/>
              </a:rPr>
            </a:br>
            <a:r>
              <a:rPr lang="fa-IR" sz="67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cs typeface="B Titr" pitchFamily="2" charset="-78"/>
              </a:rPr>
              <a:t> </a:t>
            </a:r>
            <a:r>
              <a:rPr lang="fa-IR" sz="6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cs typeface="B Titr" pitchFamily="2" charset="-78"/>
              </a:rPr>
              <a:t>مهارت های ارتباطات اجتماعی </a:t>
            </a:r>
            <a:br>
              <a:rPr lang="fa-IR" sz="6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cs typeface="B Titr" pitchFamily="2" charset="-78"/>
              </a:rPr>
            </a:br>
            <a:r>
              <a:rPr lang="fa-IR" sz="6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cs typeface="B Titr" pitchFamily="2" charset="-78"/>
              </a:rPr>
              <a:t/>
            </a:r>
            <a:br>
              <a:rPr lang="fa-IR" sz="6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cs typeface="B Titr" pitchFamily="2" charset="-78"/>
              </a:rPr>
            </a:br>
            <a:r>
              <a:rPr lang="fa-IR" sz="3100" dirty="0" smtClean="0">
                <a:solidFill>
                  <a:schemeClr val="accent6">
                    <a:lumMod val="60000"/>
                    <a:lumOff val="40000"/>
                  </a:schemeClr>
                </a:solidFill>
                <a:cs typeface="B Davat" pitchFamily="2" charset="-78"/>
              </a:rPr>
              <a:t>واحد سلامت نوجوانان ،جوانان و مدارس شهرستان فومن</a:t>
            </a:r>
            <a:r>
              <a:rPr lang="fa-IR" sz="3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cs typeface="B Davat" pitchFamily="2" charset="-78"/>
              </a:rPr>
              <a:t>  </a:t>
            </a:r>
            <a:br>
              <a:rPr lang="fa-IR" sz="3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cs typeface="B Davat" pitchFamily="2" charset="-78"/>
              </a:rPr>
            </a:br>
            <a:r>
              <a:rPr lang="fa-IR" sz="4800" b="1" dirty="0">
                <a:cs typeface="B Titr" pitchFamily="2" charset="-78"/>
              </a:rPr>
              <a:t/>
            </a:r>
            <a:br>
              <a:rPr lang="fa-IR" sz="4800" b="1" dirty="0">
                <a:cs typeface="B Titr" pitchFamily="2" charset="-78"/>
              </a:rPr>
            </a:br>
            <a:r>
              <a:rPr lang="fa-IR" sz="4800" b="1" dirty="0" smtClean="0">
                <a:cs typeface="B Titr" pitchFamily="2" charset="-78"/>
              </a:rPr>
              <a:t/>
            </a:r>
            <a:br>
              <a:rPr lang="fa-IR" sz="4800" b="1" dirty="0" smtClean="0">
                <a:cs typeface="B Titr" pitchFamily="2" charset="-78"/>
              </a:rPr>
            </a:br>
            <a:r>
              <a:rPr lang="fa-IR" sz="4800" b="1" dirty="0" smtClean="0">
                <a:cs typeface="B Titr" pitchFamily="2" charset="-78"/>
              </a:rPr>
              <a:t> </a:t>
            </a:r>
            <a:br>
              <a:rPr lang="fa-IR" sz="4800" b="1" dirty="0" smtClean="0">
                <a:cs typeface="B Titr" pitchFamily="2" charset="-78"/>
              </a:rPr>
            </a:br>
            <a:r>
              <a:rPr lang="fa-IR" sz="4800" b="1" dirty="0">
                <a:cs typeface="B Titr" pitchFamily="2" charset="-78"/>
              </a:rPr>
              <a:t/>
            </a:r>
            <a:br>
              <a:rPr lang="fa-IR" sz="4800" b="1" dirty="0">
                <a:cs typeface="B Titr" pitchFamily="2" charset="-78"/>
              </a:rPr>
            </a:br>
            <a:r>
              <a:rPr lang="fa-IR" sz="4800" b="1" dirty="0" smtClean="0">
                <a:cs typeface="B Titr" pitchFamily="2" charset="-78"/>
              </a:rPr>
              <a:t/>
            </a:r>
            <a:br>
              <a:rPr lang="fa-IR" sz="4800" b="1" dirty="0" smtClean="0">
                <a:cs typeface="B Titr" pitchFamily="2" charset="-78"/>
              </a:rPr>
            </a:br>
            <a:endParaRPr lang="en-US" sz="4800" b="1" dirty="0">
              <a:cs typeface="B Titr" pitchFamily="2" charset="-78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600" b="1" dirty="0" smtClean="0">
                <a:cs typeface="B Tabassom" pitchFamily="2" charset="-78"/>
              </a:rPr>
              <a:t>تواضع </a:t>
            </a:r>
          </a:p>
          <a:p>
            <a:pPr algn="r" rtl="1"/>
            <a:r>
              <a:rPr lang="fa-IR" sz="3600" b="1" dirty="0" smtClean="0">
                <a:cs typeface="B Tabassom" pitchFamily="2" charset="-78"/>
              </a:rPr>
              <a:t>تمرکز </a:t>
            </a:r>
          </a:p>
          <a:p>
            <a:pPr algn="r" rtl="1"/>
            <a:r>
              <a:rPr lang="fa-IR" sz="3600" b="1" dirty="0" smtClean="0">
                <a:cs typeface="B Tabassom" pitchFamily="2" charset="-78"/>
              </a:rPr>
              <a:t>صحت </a:t>
            </a:r>
          </a:p>
          <a:p>
            <a:pPr algn="r" rtl="1"/>
            <a:r>
              <a:rPr lang="fa-IR" sz="3600" b="1" dirty="0" smtClean="0">
                <a:cs typeface="B Tabassom" pitchFamily="2" charset="-78"/>
              </a:rPr>
              <a:t>ملاحظه </a:t>
            </a:r>
          </a:p>
          <a:p>
            <a:pPr algn="r" rtl="1"/>
            <a:r>
              <a:rPr lang="fa-IR" sz="3600" b="1" dirty="0" smtClean="0">
                <a:cs typeface="B Tabassom" pitchFamily="2" charset="-78"/>
              </a:rPr>
              <a:t>اختصار  </a:t>
            </a:r>
          </a:p>
          <a:p>
            <a:pPr algn="r" rtl="1"/>
            <a:r>
              <a:rPr lang="fa-IR" sz="3600" b="1" dirty="0" smtClean="0">
                <a:cs typeface="B Tabassom" pitchFamily="2" charset="-78"/>
              </a:rPr>
              <a:t>کامل بودن </a:t>
            </a:r>
          </a:p>
          <a:p>
            <a:pPr algn="r" rtl="1"/>
            <a:r>
              <a:rPr lang="fa-IR" sz="3600" b="1" dirty="0" smtClean="0">
                <a:cs typeface="B Tabassom" pitchFamily="2" charset="-78"/>
              </a:rPr>
              <a:t>شفافیت</a:t>
            </a:r>
            <a:endParaRPr lang="en-US" sz="3600" b="1" dirty="0">
              <a:cs typeface="B Tabassom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 rtl="1"/>
            <a:r>
              <a:rPr lang="fa-IR" sz="4000" dirty="0" smtClean="0">
                <a:cs typeface="B Titr" pitchFamily="2" charset="-78"/>
              </a:rPr>
              <a:t>ﻫﻔﺖ اﺻﻞ ارﺗﺒﺎط ﻣﻮﺛﺮ از دﯾﺪﮔﺎه ﻣﻮرﻓﯽ</a:t>
            </a:r>
            <a:br>
              <a:rPr lang="fa-IR" sz="4000" dirty="0" smtClean="0">
                <a:cs typeface="B Titr" pitchFamily="2" charset="-78"/>
              </a:rPr>
            </a:br>
            <a:endParaRPr lang="en-US" sz="4000" dirty="0">
              <a:cs typeface="B Titr" pitchFamily="2" charset="-78"/>
            </a:endParaRPr>
          </a:p>
        </p:txBody>
      </p:sp>
    </p:spTree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sz="3600" b="1" dirty="0" smtClean="0">
                <a:cs typeface="B Koodak" pitchFamily="2" charset="-78"/>
              </a:rPr>
              <a:t>ﭘﯿﺎﻣﯽ ﮐﻪ ﺷﻤﺎ ﻣﯽ ﺧﻮاﺳﺘﯿﺪ ﺑﻔﺮﺳﺘﯿﺪ  </a:t>
            </a:r>
          </a:p>
          <a:p>
            <a:pPr algn="just" rtl="1">
              <a:buNone/>
            </a:pPr>
            <a:endParaRPr lang="fa-IR" sz="3600" b="1" dirty="0" smtClean="0">
              <a:cs typeface="B Koodak" pitchFamily="2" charset="-78"/>
            </a:endParaRPr>
          </a:p>
          <a:p>
            <a:pPr algn="just" rtl="1"/>
            <a:r>
              <a:rPr lang="fa-IR" sz="3600" b="1" dirty="0" smtClean="0">
                <a:cs typeface="B Koodak" pitchFamily="2" charset="-78"/>
              </a:rPr>
              <a:t>ﭘﯿﺎﻣﯽ ﮐﻪ ﻓﮑﺮ ﻣﯽ ﮐﻨﯿﺪ ﻓﺮﺳﺘﺎدﯾﺪ  </a:t>
            </a:r>
          </a:p>
          <a:p>
            <a:pPr algn="just" rtl="1">
              <a:buNone/>
            </a:pPr>
            <a:endParaRPr lang="fa-IR" sz="3600" b="1" dirty="0" smtClean="0">
              <a:cs typeface="B Koodak" pitchFamily="2" charset="-78"/>
            </a:endParaRPr>
          </a:p>
          <a:p>
            <a:pPr algn="just" rtl="1"/>
            <a:r>
              <a:rPr lang="fa-IR" sz="3600" b="1" dirty="0" smtClean="0">
                <a:cs typeface="B Koodak" pitchFamily="2" charset="-78"/>
              </a:rPr>
              <a:t>ﭘﯿﺎﻣﯽ ﮐﻪ واﻗﻌﺎ ﻓﺮﺳﺘﺎدﯾﺪ </a:t>
            </a:r>
          </a:p>
          <a:p>
            <a:pPr algn="just" rtl="1">
              <a:buNone/>
            </a:pPr>
            <a:endParaRPr lang="fa-IR" sz="3600" b="1" dirty="0" smtClean="0">
              <a:cs typeface="B Koodak" pitchFamily="2" charset="-78"/>
            </a:endParaRPr>
          </a:p>
          <a:p>
            <a:pPr algn="just" rtl="1"/>
            <a:r>
              <a:rPr lang="fa-IR" sz="3600" b="1" dirty="0" smtClean="0">
                <a:cs typeface="B Koodak" pitchFamily="2" charset="-78"/>
              </a:rPr>
              <a:t> ﭘﯿﺎﻣﯽ که گیرنده دریافت کرد . </a:t>
            </a:r>
            <a:endParaRPr lang="en-US" sz="3600" b="1" dirty="0">
              <a:cs typeface="B Koodak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 rtl="1"/>
            <a:r>
              <a:rPr lang="fa-IR" sz="4400" dirty="0" smtClean="0">
                <a:cs typeface="B Titr" pitchFamily="2" charset="-78"/>
              </a:rPr>
              <a:t>اﻧﻮاع ﭘﯿﺎم در ارﺗﺒﺎط</a:t>
            </a:r>
            <a:endParaRPr lang="fa-IR" sz="4400" dirty="0">
              <a:cs typeface="B Titr" pitchFamily="2" charset="-78"/>
            </a:endParaRPr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81328"/>
            <a:ext cx="8458200" cy="4525963"/>
          </a:xfrm>
        </p:spPr>
        <p:txBody>
          <a:bodyPr>
            <a:norm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fa-IR" sz="3200" b="1" dirty="0" smtClean="0">
                <a:cs typeface="B Zar" pitchFamily="2" charset="-78"/>
              </a:rPr>
              <a:t>ﻫﺮ ﮔﻮﻧﻪ اﺷﮑﺎل در اﻧﺘﻘﺎل ﭘﯿﺎم ﺑﺎﻋﺚ اﺧﺘﻼل در ارﺗﺒﺎط ﻣﯽ ﺷﻮد . </a:t>
            </a:r>
          </a:p>
          <a:p>
            <a:pPr algn="r" rtl="1">
              <a:buNone/>
            </a:pPr>
            <a:endParaRPr lang="fa-IR" sz="3200" b="1" dirty="0" smtClean="0">
              <a:cs typeface="B Zar" pitchFamily="2" charset="-78"/>
            </a:endParaRPr>
          </a:p>
          <a:p>
            <a:pPr algn="r" rtl="1">
              <a:buFont typeface="Wingdings" pitchFamily="2" charset="2"/>
              <a:buChar char="q"/>
            </a:pPr>
            <a:r>
              <a:rPr lang="fa-IR" sz="3200" b="1" dirty="0" smtClean="0">
                <a:cs typeface="B Zar" pitchFamily="2" charset="-78"/>
              </a:rPr>
              <a:t> ﻫﻨﮕﺎﻣﯽ ﮐﻪ ﭘﯿﺎم ارﺳﺎل ﺷـﺪه ﺑـﻪ ﮔﻮﻧـﻪ دﯾﮕﺮي درﯾﺎﻓﺖ ﺷﻮد     ﯾﺎ  </a:t>
            </a:r>
          </a:p>
          <a:p>
            <a:pPr algn="r" rtl="1">
              <a:buNone/>
            </a:pPr>
            <a:endParaRPr lang="fa-IR" sz="3200" b="1" dirty="0" smtClean="0">
              <a:cs typeface="B Zar" pitchFamily="2" charset="-78"/>
            </a:endParaRPr>
          </a:p>
          <a:p>
            <a:pPr algn="r" rtl="1">
              <a:buFont typeface="Wingdings" pitchFamily="2" charset="2"/>
              <a:buChar char="q"/>
            </a:pPr>
            <a:r>
              <a:rPr lang="fa-IR" sz="3200" b="1" dirty="0" smtClean="0">
                <a:cs typeface="B Zar" pitchFamily="2" charset="-78"/>
              </a:rPr>
              <a:t>زﻣﺎﻧﯽ ﮐﻪ ﭘﯿﺎم ارﺳﺎل ﺷﺪه درﯾﺎﻓﺖ ﻧﺸﻮد، ﺳﻮء ﺗﻔﺎﻫﻢ ﺑﻮﺟﻮد ﻣﯽ آﯾﺪ</a:t>
            </a:r>
            <a:endParaRPr lang="en-US" sz="3200" b="1" dirty="0">
              <a:cs typeface="B Zar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 rtl="1"/>
            <a:r>
              <a:rPr lang="fa-IR" sz="6000" dirty="0" smtClean="0">
                <a:cs typeface="B Titr" pitchFamily="2" charset="-78"/>
              </a:rPr>
              <a:t>ﺳﻮء ﺗﻔﺎﻫﻢ</a:t>
            </a:r>
            <a:r>
              <a:rPr lang="fa-IR" dirty="0" smtClean="0"/>
              <a:t/>
            </a:r>
            <a:br>
              <a:rPr lang="fa-IR" dirty="0" smtClean="0"/>
            </a:br>
            <a:endParaRPr lang="en-US" dirty="0"/>
          </a:p>
        </p:txBody>
      </p:sp>
    </p:spTree>
  </p:cSld>
  <p:clrMapOvr>
    <a:masterClrMapping/>
  </p:clrMapOvr>
  <p:transition spd="slow">
    <p:strips dir="r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67072"/>
          </a:xfrm>
        </p:spPr>
        <p:txBody>
          <a:bodyPr>
            <a:normAutofit lnSpcReduction="10000"/>
          </a:bodyPr>
          <a:lstStyle/>
          <a:p>
            <a:pPr algn="just" rtl="1"/>
            <a:r>
              <a:rPr lang="fa-IR" b="1" dirty="0" smtClean="0">
                <a:solidFill>
                  <a:schemeClr val="accent6">
                    <a:lumMod val="60000"/>
                    <a:lumOff val="40000"/>
                  </a:schemeClr>
                </a:solidFill>
                <a:cs typeface="B Zar" pitchFamily="2" charset="-78"/>
              </a:rPr>
              <a:t>ارﺗﺒﺎط ﮐﻼﻣﯽ :</a:t>
            </a:r>
          </a:p>
          <a:p>
            <a:pPr algn="just" rtl="1">
              <a:buNone/>
            </a:pPr>
            <a:r>
              <a:rPr lang="fa-IR" sz="3600" dirty="0" smtClean="0">
                <a:cs typeface="B Mitra" pitchFamily="2" charset="-78"/>
              </a:rPr>
              <a:t>ارﺗﺒﺎط ﮐﻼﻣﯽ ﻣﺴﺘﻠﺰم اﺳﺘﻔﺎده از ﮐﻠﻤﺎت ﺑﻪ ﺷﮑﻞ ﻧﻮﺷﺘﺎري ﯾﺎ ﮔﻔﺘﺎري اﺳﺖ. ﺑﯿﺎن ﮔﻔﺘﺎري داراي ﺟﻨﺒﻪ ﻫﺎي ﻣﺨﺘﻠﻒ  از ﻗﺒﯿﻞ آﻫﻨﮓ ﺻﺪا، رﯾﺘﻢ و ﺑﻠﻨﺪي ﺻﺪا اﺳﺖ. </a:t>
            </a:r>
          </a:p>
          <a:p>
            <a:pPr algn="just" rtl="1">
              <a:buNone/>
            </a:pPr>
            <a:endParaRPr lang="fa-IR" dirty="0" smtClean="0"/>
          </a:p>
          <a:p>
            <a:pPr algn="just" rtl="1"/>
            <a:r>
              <a:rPr lang="fa-IR" b="1" dirty="0" smtClean="0">
                <a:solidFill>
                  <a:schemeClr val="accent6">
                    <a:lumMod val="60000"/>
                    <a:lumOff val="40000"/>
                  </a:schemeClr>
                </a:solidFill>
                <a:cs typeface="B Zar" pitchFamily="2" charset="-78"/>
              </a:rPr>
              <a:t>ارﺗﺒﺎط غیر ﮐﻼﻣﯽ :</a:t>
            </a:r>
          </a:p>
          <a:p>
            <a:pPr algn="just" rtl="1">
              <a:buNone/>
            </a:pPr>
            <a:r>
              <a:rPr lang="fa-IR" sz="3600" dirty="0" smtClean="0">
                <a:cs typeface="B Mitra" pitchFamily="2" charset="-78"/>
              </a:rPr>
              <a:t>    ارﺗﺒﺎط ﻏﯿﺮ ﮐﻼﻣﯽ ﺷﺎﻣﻞ ﺗﻈﺎﻫﺮات ﭼﻬﺮه اي، ﺗﻤﺎس ﭼﺸﻤﯽ، ﺣﺮﮐﺎت و ﺣﺎﻻت ﺑﺪن، رﻓﺘـﺎر، ﺗﻤﺎس ﺑﺪﻧﯽ، ژﺳﺖ ﻫﺎ ي ﺑﺪﻧﯽ و ﺳﺎﯾﺮ ﺣﺮﮐﺎت اﺳﺖ.</a:t>
            </a:r>
          </a:p>
          <a:p>
            <a:pPr algn="just" rtl="1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 rtl="1"/>
            <a:r>
              <a:rPr lang="fa-IR" sz="4800" dirty="0" smtClean="0">
                <a:effectLst/>
                <a:cs typeface="B Titr" pitchFamily="2" charset="-78"/>
              </a:rPr>
              <a:t>اﻧﻮاع ارﺗﺒﺎط</a:t>
            </a:r>
            <a:endParaRPr lang="en-US" sz="4800" dirty="0">
              <a:effectLst/>
              <a:cs typeface="B Titr" pitchFamily="2" charset="-78"/>
            </a:endParaRPr>
          </a:p>
        </p:txBody>
      </p:sp>
    </p:spTree>
  </p:cSld>
  <p:clrMapOvr>
    <a:masterClrMapping/>
  </p:clrMapOvr>
  <p:transition spd="slow">
    <p:strips dir="r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81328"/>
            <a:ext cx="8686800" cy="4525963"/>
          </a:xfrm>
        </p:spPr>
        <p:txBody>
          <a:bodyPr>
            <a:normAutofit fontScale="92500" lnSpcReduction="10000"/>
          </a:bodyPr>
          <a:lstStyle/>
          <a:p>
            <a:pPr algn="just" rtl="1"/>
            <a:r>
              <a:rPr lang="fa-IR" sz="2600" b="1" dirty="0" smtClean="0">
                <a:cs typeface="B Zar" pitchFamily="2" charset="-78"/>
              </a:rPr>
              <a:t>دﯾﺪاري :</a:t>
            </a:r>
          </a:p>
          <a:p>
            <a:pPr algn="just" rtl="1">
              <a:buNone/>
            </a:pPr>
            <a:r>
              <a:rPr lang="fa-IR" b="1" dirty="0" smtClean="0">
                <a:cs typeface="B Zar" pitchFamily="2" charset="-78"/>
              </a:rPr>
              <a:t> </a:t>
            </a:r>
            <a:r>
              <a:rPr lang="fa-IR" dirty="0" smtClean="0">
                <a:cs typeface="B Zar" pitchFamily="2" charset="-78"/>
              </a:rPr>
              <a:t>زﺑﺎن ﺑﺪن، ﺗﻈﺎﻫﺮات ﭼﻬﺮه اي، ﺣﺮﮐﺎت ﭼﺸﻤﯽ، ﺣﺎﻟﺘﻬﺎي ﺑﺪﻧﯽ و ژﺳﺖ ﻫﺎ </a:t>
            </a:r>
          </a:p>
          <a:p>
            <a:pPr algn="just" rtl="1">
              <a:buNone/>
            </a:pPr>
            <a:endParaRPr lang="fa-IR" dirty="0" smtClean="0">
              <a:cs typeface="B Zar" pitchFamily="2" charset="-78"/>
            </a:endParaRPr>
          </a:p>
          <a:p>
            <a:pPr algn="just" rtl="1"/>
            <a:r>
              <a:rPr lang="fa-IR" sz="2600" b="1" dirty="0" smtClean="0">
                <a:cs typeface="B Zar" pitchFamily="2" charset="-78"/>
              </a:rPr>
              <a:t>ﻟﻤﺴﯽ :</a:t>
            </a:r>
          </a:p>
          <a:p>
            <a:pPr algn="just" rtl="1">
              <a:buNone/>
            </a:pPr>
            <a:r>
              <a:rPr lang="fa-IR" sz="2600" b="1" dirty="0" smtClean="0">
                <a:cs typeface="B Zar" pitchFamily="2" charset="-78"/>
              </a:rPr>
              <a:t> </a:t>
            </a:r>
            <a:r>
              <a:rPr lang="fa-IR" dirty="0" smtClean="0">
                <a:cs typeface="B Zar" pitchFamily="2" charset="-78"/>
              </a:rPr>
              <a:t>اﺳﺘﻔﺎده از ﻟﻤﺲ و ﺗﻤﺎس ﺟﺴﻤﯽ، زدن ﺑﻪ ﭘﺸﺖ، دﺳﺖ ﮔﺬاﺷﺘﻦ رو ﺷﺎﻧﻪ وﮔﺮﻓﺘﻦ دﺳﺖ</a:t>
            </a:r>
          </a:p>
          <a:p>
            <a:pPr algn="just" rtl="1">
              <a:buNone/>
            </a:pPr>
            <a:endParaRPr lang="fa-IR" dirty="0" smtClean="0">
              <a:cs typeface="B Zar" pitchFamily="2" charset="-78"/>
            </a:endParaRPr>
          </a:p>
          <a:p>
            <a:pPr algn="just" rtl="1"/>
            <a:r>
              <a:rPr lang="fa-IR" sz="2600" b="1" dirty="0" smtClean="0">
                <a:cs typeface="B Zar" pitchFamily="2" charset="-78"/>
              </a:rPr>
              <a:t>ﺻﻮﺗﯽ : </a:t>
            </a:r>
          </a:p>
          <a:p>
            <a:pPr algn="just" rtl="1">
              <a:buNone/>
            </a:pPr>
            <a:r>
              <a:rPr lang="fa-IR" dirty="0" smtClean="0">
                <a:cs typeface="B Zar" pitchFamily="2" charset="-78"/>
              </a:rPr>
              <a:t>اﺳﺘﻔﺎده از آﻫﻨﮓ ﺻﺪا ﺑﺮاي اﻧﺘﻘﺎل ﻣﻔﺎﻫﯿﻢ</a:t>
            </a:r>
          </a:p>
          <a:p>
            <a:pPr algn="just" rtl="1">
              <a:buNone/>
            </a:pPr>
            <a:endParaRPr lang="fa-IR" dirty="0" smtClean="0">
              <a:cs typeface="B Zar" pitchFamily="2" charset="-78"/>
            </a:endParaRPr>
          </a:p>
          <a:p>
            <a:pPr algn="just" rtl="1"/>
            <a:r>
              <a:rPr lang="fa-IR" sz="2600" b="1" dirty="0" smtClean="0">
                <a:cs typeface="B Zar" pitchFamily="2" charset="-78"/>
              </a:rPr>
              <a:t>ﻓﻀﺎﯾﯽ : </a:t>
            </a:r>
          </a:p>
          <a:p>
            <a:pPr algn="just" rtl="1">
              <a:buNone/>
            </a:pPr>
            <a:r>
              <a:rPr lang="fa-IR" dirty="0" smtClean="0">
                <a:cs typeface="B Zar" pitchFamily="2" charset="-78"/>
              </a:rPr>
              <a:t>ﻓﺎﺻﻠﻪ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 rtl="1"/>
            <a:r>
              <a:rPr lang="fa-IR" dirty="0" smtClean="0">
                <a:effectLst/>
                <a:cs typeface="B Titr" pitchFamily="2" charset="-78"/>
              </a:rPr>
              <a:t>ﻋﻨﺎﺻﺮ ارﺗﺒﺎط ﻏﯿﺮﮐﻼﻣﯽ</a:t>
            </a:r>
            <a:r>
              <a:rPr lang="fa-IR" dirty="0" smtClean="0"/>
              <a:t/>
            </a:r>
            <a:br>
              <a:rPr lang="fa-IR" dirty="0" smtClean="0"/>
            </a:br>
            <a:endParaRPr lang="en-US" dirty="0"/>
          </a:p>
        </p:txBody>
      </p:sp>
    </p:spTree>
  </p:cSld>
  <p:clrMapOvr>
    <a:masterClrMapping/>
  </p:clrMapOvr>
  <p:transition spd="slow">
    <p:strips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b="1" dirty="0" smtClean="0">
                <a:cs typeface="B Mitra" pitchFamily="2" charset="-78"/>
              </a:rPr>
              <a:t>ﻋﻨﺎﺻﺮ ﮐﻼﻣﯽ :                                     ﻋﻨﺎﺻﺮ غیرﮐﻼﻣﯽ : </a:t>
            </a:r>
          </a:p>
          <a:p>
            <a:pPr algn="just" rtl="1">
              <a:buNone/>
            </a:pPr>
            <a:r>
              <a:rPr lang="fa-IR" b="1" dirty="0" smtClean="0">
                <a:cs typeface="B Davat" pitchFamily="2" charset="-78"/>
              </a:rPr>
              <a:t>ﻣﺤﺘﻮاي ﮐﻼم                                                              تن صدا </a:t>
            </a:r>
          </a:p>
          <a:p>
            <a:pPr algn="just" rtl="1">
              <a:buNone/>
            </a:pPr>
            <a:r>
              <a:rPr lang="fa-IR" b="1" dirty="0" smtClean="0">
                <a:cs typeface="B Davat" pitchFamily="2" charset="-78"/>
              </a:rPr>
              <a:t>توجه به ابعاد فرهنگی                                               آهنگ صدا </a:t>
            </a:r>
          </a:p>
          <a:p>
            <a:pPr algn="just" rtl="1">
              <a:buNone/>
            </a:pPr>
            <a:r>
              <a:rPr lang="fa-IR" b="1" dirty="0" smtClean="0">
                <a:cs typeface="B Davat" pitchFamily="2" charset="-78"/>
              </a:rPr>
              <a:t>ﺷﺮوع ﺻﺤﺒﺖ                                                           تماس چشمی </a:t>
            </a:r>
          </a:p>
          <a:p>
            <a:pPr algn="just" rtl="1">
              <a:buNone/>
            </a:pPr>
            <a:r>
              <a:rPr lang="fa-IR" b="1" dirty="0" smtClean="0">
                <a:cs typeface="B Davat" pitchFamily="2" charset="-78"/>
              </a:rPr>
              <a:t>نحوه جمله بندی                                                       حالات چهره ای </a:t>
            </a:r>
          </a:p>
          <a:p>
            <a:pPr algn="just" rtl="1">
              <a:buNone/>
            </a:pPr>
            <a:r>
              <a:rPr lang="fa-IR" b="1" dirty="0" smtClean="0">
                <a:cs typeface="B Davat" pitchFamily="2" charset="-78"/>
              </a:rPr>
              <a:t>زمان ﺑﻨﺪي ارتباط کلامی                                         ژست ها </a:t>
            </a:r>
          </a:p>
          <a:p>
            <a:pPr algn="just" rtl="1">
              <a:buNone/>
            </a:pPr>
            <a:r>
              <a:rPr lang="fa-IR" b="1" dirty="0" smtClean="0">
                <a:cs typeface="B Davat" pitchFamily="2" charset="-78"/>
              </a:rPr>
              <a:t>ملاحظات موقعیتی                                                  حالات بدنی</a:t>
            </a:r>
          </a:p>
          <a:p>
            <a:pPr algn="just" rtl="1">
              <a:buNone/>
            </a:pPr>
            <a:r>
              <a:rPr lang="fa-IR" b="1" dirty="0" smtClean="0">
                <a:cs typeface="B Davat" pitchFamily="2" charset="-78"/>
              </a:rPr>
              <a:t>ﭼﮕﻮﻧﮕﯽ ﺟﻤﻊ ﺑﻨﺪي و ﺧﺘﻢ ارﺗﺒﺎط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 rtl="1"/>
            <a:r>
              <a:rPr lang="fa-IR" sz="4400" dirty="0" smtClean="0">
                <a:effectLst/>
                <a:cs typeface="B Titr" pitchFamily="2" charset="-78"/>
              </a:rPr>
              <a:t>اﺟﺰاي ارﺗﺒﺎط </a:t>
            </a:r>
            <a:endParaRPr lang="en-US" sz="4400" dirty="0">
              <a:effectLst/>
              <a:cs typeface="B Titr" pitchFamily="2" charset="-78"/>
            </a:endParaRPr>
          </a:p>
        </p:txBody>
      </p:sp>
    </p:spTree>
  </p:cSld>
  <p:clrMapOvr>
    <a:masterClrMapping/>
  </p:clrMapOvr>
  <p:transition spd="slow">
    <p:strips dir="l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fa-IR" sz="3600" b="1" dirty="0" smtClean="0">
                <a:cs typeface="B Zar" pitchFamily="2" charset="-78"/>
              </a:rPr>
              <a:t>شروع ارتباط</a:t>
            </a:r>
            <a:endParaRPr lang="en-US" sz="3600" b="1" dirty="0" smtClean="0">
              <a:cs typeface="B Zar" pitchFamily="2" charset="-78"/>
            </a:endParaRPr>
          </a:p>
          <a:p>
            <a:pPr algn="just" rtl="1">
              <a:buNone/>
            </a:pPr>
            <a:endParaRPr lang="fa-IR" sz="3600" b="1" dirty="0" smtClean="0">
              <a:cs typeface="B Zar" pitchFamily="2" charset="-78"/>
            </a:endParaRPr>
          </a:p>
          <a:p>
            <a:pPr algn="just" rtl="1"/>
            <a:r>
              <a:rPr lang="fa-IR" sz="3600" b="1" dirty="0" smtClean="0">
                <a:cs typeface="B Zar" pitchFamily="2" charset="-78"/>
              </a:rPr>
              <a:t>ادامه ارتباط</a:t>
            </a:r>
            <a:endParaRPr lang="en-US" sz="3600" b="1" dirty="0" smtClean="0">
              <a:cs typeface="B Zar" pitchFamily="2" charset="-78"/>
            </a:endParaRPr>
          </a:p>
          <a:p>
            <a:pPr algn="just" rtl="1">
              <a:buNone/>
            </a:pPr>
            <a:endParaRPr lang="fa-IR" sz="3600" b="1" dirty="0" smtClean="0">
              <a:cs typeface="B Zar" pitchFamily="2" charset="-78"/>
            </a:endParaRPr>
          </a:p>
          <a:p>
            <a:pPr algn="just" rtl="1"/>
            <a:r>
              <a:rPr lang="fa-IR" sz="3600" b="1" dirty="0" smtClean="0">
                <a:cs typeface="B Zar" pitchFamily="2" charset="-78"/>
              </a:rPr>
              <a:t>ختم ارتباط</a:t>
            </a:r>
            <a:endParaRPr lang="en-US" sz="3600" b="1" dirty="0">
              <a:cs typeface="B Zar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 rtl="1"/>
            <a:r>
              <a:rPr lang="fa-IR" sz="4400" dirty="0" smtClean="0">
                <a:effectLst/>
                <a:cs typeface="B Titr" pitchFamily="2" charset="-78"/>
              </a:rPr>
              <a:t>ﻣﺮاﺣﻞ ارﺗﺒﺎط</a:t>
            </a:r>
            <a:br>
              <a:rPr lang="fa-IR" sz="4400" dirty="0" smtClean="0">
                <a:effectLst/>
                <a:cs typeface="B Titr" pitchFamily="2" charset="-78"/>
              </a:rPr>
            </a:br>
            <a:endParaRPr lang="en-US" sz="4400" dirty="0">
              <a:effectLst/>
              <a:cs typeface="B Titr" pitchFamily="2" charset="-78"/>
            </a:endParaRPr>
          </a:p>
        </p:txBody>
      </p:sp>
    </p:spTree>
  </p:cSld>
  <p:clrMapOvr>
    <a:masterClrMapping/>
  </p:clrMapOvr>
  <p:transition spd="slow">
    <p:diamond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458200" cy="4525963"/>
          </a:xfrm>
        </p:spPr>
        <p:txBody>
          <a:bodyPr>
            <a:normAutofit/>
          </a:bodyPr>
          <a:lstStyle/>
          <a:p>
            <a:pPr algn="just" rtl="1"/>
            <a:r>
              <a:rPr lang="fa-IR" sz="3200" b="1" dirty="0" smtClean="0">
                <a:cs typeface="B Koodak" pitchFamily="2" charset="-78"/>
              </a:rPr>
              <a:t>ﺻﺤﺒﺖ ﮐﺮدن ( ﺑﯿﺎن اﻓﮑﺎر و اﺣﺴﺎﺳﺎت ﺧﻮد ) </a:t>
            </a:r>
          </a:p>
          <a:p>
            <a:pPr algn="just" rtl="1"/>
            <a:r>
              <a:rPr lang="fa-IR" sz="3200" b="1" dirty="0" smtClean="0">
                <a:cs typeface="B Koodak" pitchFamily="2" charset="-78"/>
              </a:rPr>
              <a:t>ﮔﻮش دادن ﺑﻪ ﭘﯿﺎم ﻫﺎي ﮐﻼﻣﯽ (ﻣﺤﺘﻮاي ﻋﺎﻃﻔﯽ و ﺷﻨﺎﺧﺘﯽ )</a:t>
            </a:r>
          </a:p>
          <a:p>
            <a:pPr algn="just" rtl="1"/>
            <a:r>
              <a:rPr lang="fa-IR" sz="3200" b="1" dirty="0" smtClean="0">
                <a:cs typeface="B Koodak" pitchFamily="2" charset="-78"/>
              </a:rPr>
              <a:t>درﯾﺎﻓﺖ ﭘﯿﺎم ﻫﺎي ﻏﯿﺮ ﮐﻼﻣﯽ (ﻣﺤﺘﻮاي ﻋﺎﻃﻔﯽ و رﻓﺘﺎري )</a:t>
            </a:r>
          </a:p>
          <a:p>
            <a:pPr algn="just" rtl="1"/>
            <a:r>
              <a:rPr lang="fa-IR" sz="3200" b="1" dirty="0" smtClean="0">
                <a:cs typeface="B Koodak" pitchFamily="2" charset="-78"/>
              </a:rPr>
              <a:t>ﭘﺎﺳﺦ دﻫﯽ ﮐﻼﻣﯽ و ﻏﯿﺮ ﮐﻼﻣﯽ ﺑﻪ دو ﻧﻮع ﭘﯿﺎم ﻓﻮق</a:t>
            </a:r>
            <a:endParaRPr lang="en-US" sz="3200" b="1" dirty="0">
              <a:cs typeface="B Koodak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 rtl="1"/>
            <a:r>
              <a:rPr lang="fa-IR" sz="4400" dirty="0" smtClean="0">
                <a:effectLst/>
                <a:cs typeface="B Titr" pitchFamily="2" charset="-78"/>
              </a:rPr>
              <a:t>ﻣﻮﻟﻔﻪ ﻫﺎي  اﺳﺎﺳﯽ ارﺗﺒﺎط </a:t>
            </a:r>
            <a:endParaRPr lang="en-US" sz="4400" dirty="0">
              <a:effectLst/>
              <a:cs typeface="B Titr" pitchFamily="2" charset="-7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525963"/>
          </a:xfrm>
        </p:spPr>
        <p:txBody>
          <a:bodyPr>
            <a:normAutofit/>
          </a:bodyPr>
          <a:lstStyle/>
          <a:p>
            <a:pPr algn="just" rtl="1"/>
            <a:r>
              <a:rPr lang="fa-IR" sz="3200" b="1" dirty="0" smtClean="0">
                <a:cs typeface="B Mitra" pitchFamily="2" charset="-78"/>
              </a:rPr>
              <a:t>ﺗﻮﺻﯿﻒ رﻓﺘﺎر</a:t>
            </a:r>
          </a:p>
          <a:p>
            <a:pPr algn="just" rtl="1"/>
            <a:r>
              <a:rPr lang="fa-IR" sz="3200" b="1" dirty="0" smtClean="0">
                <a:cs typeface="B Mitra" pitchFamily="2" charset="-78"/>
              </a:rPr>
              <a:t>  ﺑﯿﺎن اﺣﺴﺎس </a:t>
            </a:r>
          </a:p>
          <a:p>
            <a:pPr algn="just" rtl="1"/>
            <a:r>
              <a:rPr lang="fa-IR" sz="3200" b="1" dirty="0" smtClean="0">
                <a:cs typeface="B Mitra" pitchFamily="2" charset="-78"/>
              </a:rPr>
              <a:t> ﺑﯿﺎن اﻓﮑﺎر </a:t>
            </a:r>
          </a:p>
          <a:p>
            <a:pPr algn="just" rtl="1"/>
            <a:r>
              <a:rPr lang="fa-IR" sz="3200" b="1" dirty="0" smtClean="0">
                <a:cs typeface="B Mitra" pitchFamily="2" charset="-78"/>
              </a:rPr>
              <a:t>  درﺧﻮاﺳﺖ ﺗﻐﯿﯿﺮ</a:t>
            </a:r>
          </a:p>
          <a:p>
            <a:pPr algn="just" rtl="1"/>
            <a:r>
              <a:rPr lang="fa-IR" sz="3200" b="1" dirty="0" smtClean="0">
                <a:cs typeface="B Mitra" pitchFamily="2" charset="-78"/>
              </a:rPr>
              <a:t> ﮔﻮش دادن ﺑﻪ ﭘﺎﺳﺦ ﻓﺮد </a:t>
            </a:r>
          </a:p>
          <a:p>
            <a:pPr algn="just" rtl="1"/>
            <a:r>
              <a:rPr lang="fa-IR" sz="3200" b="1" dirty="0" smtClean="0">
                <a:cs typeface="B Mitra" pitchFamily="2" charset="-78"/>
              </a:rPr>
              <a:t>  ﺗﺎﯾﯿﺪ اﺣﺴﺎﺳﺎت  ﻓﺮد ﻣﻘﺎﺑﻞ </a:t>
            </a:r>
          </a:p>
          <a:p>
            <a:pPr algn="just" rtl="1"/>
            <a:r>
              <a:rPr lang="fa-IR" sz="3200" b="1" dirty="0" smtClean="0">
                <a:cs typeface="B Mitra" pitchFamily="2" charset="-78"/>
              </a:rPr>
              <a:t> ﺑﯿﺎن ﻣﺠﺪد ﻧﯿﺎزﻫﺎي ﺧﻮد / ﺑﺤﺚ در ﻣﻮرد اﺛﺮات و ﭘﯿﺎﻣﺪﻫﺎ </a:t>
            </a:r>
          </a:p>
          <a:p>
            <a:pPr algn="just" rtl="1"/>
            <a:r>
              <a:rPr lang="fa-IR" sz="3200" b="1" dirty="0" smtClean="0">
                <a:cs typeface="B Mitra" pitchFamily="2" charset="-78"/>
              </a:rPr>
              <a:t> ﻣﺬاﮐﺮه در ﺻﻮرت ﻧﯿﺎز / ﭘﺎﯾﺎن دادن ﺑﻪ ﺷﮑﻞ ﻣﺜﺒﺖ</a:t>
            </a:r>
            <a:endParaRPr lang="en-US" sz="3200" b="1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 rtl="1"/>
            <a:r>
              <a:rPr lang="fa-IR" sz="4900" dirty="0" smtClean="0">
                <a:cs typeface="B Titr" pitchFamily="2" charset="-78"/>
              </a:rPr>
              <a:t>ﺑﯿﺎن اﺣﺴﺎﺳﺎت و اﻓﮑﺎر</a:t>
            </a:r>
            <a:r>
              <a:rPr lang="fa-IR" dirty="0" smtClean="0"/>
              <a:t/>
            </a:r>
            <a:br>
              <a:rPr lang="fa-IR" dirty="0" smtClean="0"/>
            </a:br>
            <a:endParaRPr lang="en-US" dirty="0"/>
          </a:p>
        </p:txBody>
      </p:sp>
    </p:spTree>
  </p:cSld>
  <p:clrMapOvr>
    <a:masterClrMapping/>
  </p:clrMapOvr>
  <p:transition spd="slow">
    <p:diamond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rtl="1"/>
            <a:r>
              <a:rPr lang="fa-IR" dirty="0" smtClean="0">
                <a:cs typeface="B Koodak" pitchFamily="2" charset="-78"/>
              </a:rPr>
              <a:t>ﺑﻪ ﺷﻨﻮﻧﺪه ﻓﺮﺻﺖ ﺳﻮال ﯾﺎ اﻇﻬﺎر ﻧﻈﺮ ﮐﺮدن ﺑﺪﻫﯿﺪ  </a:t>
            </a:r>
          </a:p>
          <a:p>
            <a:pPr algn="just" rtl="1"/>
            <a:r>
              <a:rPr lang="fa-IR" dirty="0" smtClean="0">
                <a:cs typeface="B Koodak" pitchFamily="2" charset="-78"/>
              </a:rPr>
              <a:t> ﺧﻮد را ﺟﺎي ﺷﻨﻮﻧﺪه ﻗﺮار دﻫﯿﺪ و اﺣﺴﺎﺳﺎت او را در ﻧﻈﺮ ﺑﮕﯿﺮﯾﺪ  </a:t>
            </a:r>
          </a:p>
          <a:p>
            <a:pPr algn="just" rtl="1"/>
            <a:r>
              <a:rPr lang="fa-IR" dirty="0" smtClean="0">
                <a:cs typeface="B Koodak" pitchFamily="2" charset="-78"/>
              </a:rPr>
              <a:t>آﻧﭽﻪ را ﻣﯽ ﺧﻮاﻫﯿﺪ ﺑﮕﻮﯾﯿﺪ، واﺿﺢ ﺑﯿﺎن ﮐﻨﯿﺪ  </a:t>
            </a:r>
          </a:p>
          <a:p>
            <a:pPr algn="just" rtl="1"/>
            <a:r>
              <a:rPr lang="fa-IR" dirty="0" smtClean="0">
                <a:cs typeface="B Koodak" pitchFamily="2" charset="-78"/>
              </a:rPr>
              <a:t> ﺑﻪ ﺷﻨﻮﻧﺪه ﻧﮕﺎه ﮐﻨﯿﺪ  </a:t>
            </a:r>
          </a:p>
          <a:p>
            <a:pPr algn="just" rtl="1"/>
            <a:r>
              <a:rPr lang="fa-IR" dirty="0" smtClean="0">
                <a:cs typeface="B Koodak" pitchFamily="2" charset="-78"/>
              </a:rPr>
              <a:t> ﻣﻄﻤﺌﻦ ﺷﻮﯾﺪ ﮐﻪ آﻧﭽﻪ ﮐﻪ ﻣﯽ ﮔﻮﯾﯿﺪ ﺑﺎ ﺗﻦ ﺻﺪا و زﺑﺎن ﺑﺪﻧﯽ ﺷﻤﺎ ﻫﻤﺎﻫﻨﮓ ﺑﺎﺷﺪ  </a:t>
            </a:r>
          </a:p>
          <a:p>
            <a:pPr algn="just" rtl="1"/>
            <a:r>
              <a:rPr lang="fa-IR" dirty="0" smtClean="0">
                <a:cs typeface="B Koodak" pitchFamily="2" charset="-78"/>
              </a:rPr>
              <a:t> ﺗﻦ و آﻫﻨﮓ ﺻﺪاي ﺧﻮد را ﺗﻐﯿﯿﺮ دﻫﯿﺪ  </a:t>
            </a:r>
          </a:p>
          <a:p>
            <a:pPr algn="just" rtl="1"/>
            <a:r>
              <a:rPr lang="fa-IR" dirty="0" smtClean="0">
                <a:cs typeface="B Koodak" pitchFamily="2" charset="-78"/>
              </a:rPr>
              <a:t> ﻣﺒﻬﻢ ﺻﺤﺒﺖ ﻧﮑﻨﯿﺪ و ﺑﺎ ﺑﯿﺎن ﺟﺰﺋﯿﺎت زﯾﺎد ﻣﻮ ﺿﻮع را ﭘﯿﭽﯿﺪه ﻧﮑﻨﯿﺪ  </a:t>
            </a:r>
          </a:p>
          <a:p>
            <a:pPr algn="just" rtl="1"/>
            <a:r>
              <a:rPr lang="fa-IR" dirty="0" smtClean="0">
                <a:cs typeface="B Koodak" pitchFamily="2" charset="-78"/>
              </a:rPr>
              <a:t> از دﯾﺪن ﻋﻼﺋﻢ آﺷﻔﺘﮕﯽ در ﺷﻨﻮﻧﺪه ﻏﻔﻠﺖ ﻧﮑﻨﯿﺪ </a:t>
            </a:r>
          </a:p>
          <a:p>
            <a:pPr algn="just" rtl="1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 rtl="1"/>
            <a:r>
              <a:rPr lang="fa-IR" sz="4400" dirty="0" smtClean="0">
                <a:cs typeface="B Titr" pitchFamily="2" charset="-78"/>
              </a:rPr>
              <a:t>اﺻﻮل ﺧﻮب ﺻﺤﺒﺖ ﮐﺮدن</a:t>
            </a:r>
            <a:endParaRPr lang="en-US" sz="4400" dirty="0">
              <a:cs typeface="B Titr" pitchFamily="2" charset="-78"/>
            </a:endParaRPr>
          </a:p>
        </p:txBody>
      </p:sp>
    </p:spTree>
  </p:cSld>
  <p:clrMapOvr>
    <a:masterClrMapping/>
  </p:clrMapOvr>
  <p:transition spd="slow"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sz="4400" b="1" dirty="0" smtClean="0">
                <a:cs typeface="B Mitra" pitchFamily="2" charset="-78"/>
              </a:rPr>
              <a:t>خودآگاهی </a:t>
            </a:r>
          </a:p>
          <a:p>
            <a:pPr algn="just" rtl="1"/>
            <a:r>
              <a:rPr lang="fa-IR" sz="4400" b="1" dirty="0" smtClean="0">
                <a:cs typeface="B Mitra" pitchFamily="2" charset="-78"/>
              </a:rPr>
              <a:t>مهارتهای بین فردی </a:t>
            </a:r>
          </a:p>
          <a:p>
            <a:pPr algn="just" rtl="1"/>
            <a:r>
              <a:rPr lang="fa-IR" sz="4400" b="1" dirty="0" smtClean="0">
                <a:cs typeface="B Mitra" pitchFamily="2" charset="-78"/>
              </a:rPr>
              <a:t>مهارتهای ارتباطی </a:t>
            </a:r>
          </a:p>
          <a:p>
            <a:pPr algn="just" rtl="1"/>
            <a:r>
              <a:rPr lang="fa-IR" sz="4400" b="1" dirty="0" smtClean="0">
                <a:cs typeface="B Mitra" pitchFamily="2" charset="-78"/>
              </a:rPr>
              <a:t>تصمیم گیری </a:t>
            </a:r>
          </a:p>
          <a:p>
            <a:pPr algn="just" rtl="1"/>
            <a:r>
              <a:rPr lang="fa-IR" sz="4400" b="1" dirty="0" smtClean="0">
                <a:cs typeface="B Mitra" pitchFamily="2" charset="-78"/>
              </a:rPr>
              <a:t>تعارض</a:t>
            </a:r>
            <a:endParaRPr lang="en-US" sz="4400" b="1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 rtl="1"/>
            <a:r>
              <a:rPr lang="fa-IR" sz="4800" dirty="0" smtClean="0">
                <a:cs typeface="B Titr" pitchFamily="2" charset="-78"/>
              </a:rPr>
              <a:t>مهارت های اجتماعی</a:t>
            </a:r>
            <a:endParaRPr lang="en-US" sz="4800" dirty="0">
              <a:cs typeface="B Titr" pitchFamily="2" charset="-78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>
              <a:buNone/>
            </a:pPr>
            <a:r>
              <a:rPr lang="fa-IR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B Zar" pitchFamily="2" charset="-78"/>
              </a:rPr>
              <a:t>ﮔﻮش دادن ﻓﻌﺎل ﺑﻪ اﻧﺪازه ﺣﺮف زدن و ﯾﺎ </a:t>
            </a:r>
          </a:p>
          <a:p>
            <a:pPr algn="ctr" rtl="1">
              <a:buNone/>
            </a:pPr>
            <a:endParaRPr lang="fa-IR" sz="4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cs typeface="B Zar" pitchFamily="2" charset="-78"/>
            </a:endParaRPr>
          </a:p>
          <a:p>
            <a:pPr algn="ctr" rtl="1">
              <a:buNone/>
            </a:pPr>
            <a:r>
              <a:rPr lang="fa-IR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B Zar" pitchFamily="2" charset="-78"/>
              </a:rPr>
              <a:t>ﺣﺘﯽ ﺑﯿﺸﺘﺮ از آن اﻧﺮژي ﻣﯽ ﮔﯿﺮد.</a:t>
            </a:r>
          </a:p>
          <a:p>
            <a:pPr algn="just" rt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 rtl="1"/>
            <a:r>
              <a:rPr lang="fa-IR" sz="4900" dirty="0" smtClean="0">
                <a:effectLst/>
                <a:cs typeface="B Titr" pitchFamily="2" charset="-78"/>
              </a:rPr>
              <a:t>ﻣﻬﺎرت ﮔﻮش دادن</a:t>
            </a:r>
            <a:r>
              <a:rPr lang="fa-IR" dirty="0" smtClean="0"/>
              <a:t/>
            </a:r>
            <a:br>
              <a:rPr lang="fa-IR" dirty="0" smtClean="0"/>
            </a:br>
            <a:endParaRPr lang="en-US" dirty="0"/>
          </a:p>
        </p:txBody>
      </p:sp>
    </p:spTree>
  </p:cSld>
  <p:clrMapOvr>
    <a:masterClrMapping/>
  </p:clrMapOvr>
  <p:transition spd="slow">
    <p:wheel spokes="8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sz="3600" b="1" dirty="0" smtClean="0">
                <a:cs typeface="B Lotus" pitchFamily="2" charset="-78"/>
              </a:rPr>
              <a:t>ﺗﻤﺮﮐﺰ</a:t>
            </a:r>
          </a:p>
          <a:p>
            <a:pPr algn="just" rtl="1"/>
            <a:r>
              <a:rPr lang="fa-IR" sz="3600" b="1" dirty="0" smtClean="0">
                <a:cs typeface="B Lotus" pitchFamily="2" charset="-78"/>
              </a:rPr>
              <a:t> ﺗﺤﻤﻞ </a:t>
            </a:r>
          </a:p>
          <a:p>
            <a:pPr algn="just" rtl="1"/>
            <a:r>
              <a:rPr lang="fa-IR" sz="3600" b="1" dirty="0" smtClean="0">
                <a:cs typeface="B Lotus" pitchFamily="2" charset="-78"/>
              </a:rPr>
              <a:t>  ﺑﺎزﮔﻮﯾﯽ </a:t>
            </a:r>
          </a:p>
          <a:p>
            <a:pPr algn="just" rtl="1"/>
            <a:r>
              <a:rPr lang="fa-IR" sz="3600" b="1" dirty="0" smtClean="0">
                <a:cs typeface="B Lotus" pitchFamily="2" charset="-78"/>
              </a:rPr>
              <a:t> ﺣﺴﺎﺳﯿﺖ ﻧﺴﺒﺖ ﺑﻪ اﺣﺴﺎﺳﺎت ﻧﻬﻔﺘﻪ در ﭘﺲ ﮐﻠﻤﺎت</a:t>
            </a:r>
            <a:endParaRPr lang="en-US" sz="3600" b="1" dirty="0">
              <a:cs typeface="B Lotus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 rtl="1"/>
            <a:r>
              <a:rPr lang="fa-IR" sz="4400" dirty="0" smtClean="0">
                <a:effectLst/>
                <a:cs typeface="B Titr" pitchFamily="2" charset="-78"/>
              </a:rPr>
              <a:t>ﭼﻬﺎر ﻣﻬﺎرت اﺳﺎﺳﯽ ﮔﻮش دادن</a:t>
            </a:r>
            <a:br>
              <a:rPr lang="fa-IR" sz="4400" dirty="0" smtClean="0">
                <a:effectLst/>
                <a:cs typeface="B Titr" pitchFamily="2" charset="-78"/>
              </a:rPr>
            </a:br>
            <a:endParaRPr lang="en-US" sz="4400" dirty="0">
              <a:effectLst/>
              <a:cs typeface="B Titr" pitchFamily="2" charset="-78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4500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sz="2800" dirty="0" smtClean="0">
                          <a:cs typeface="B Zar" pitchFamily="2" charset="-78"/>
                        </a:rPr>
                        <a:t>مهارتهای خاص</a:t>
                      </a:r>
                      <a:endParaRPr lang="en-US" sz="2800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fa-IR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مهارتها</a:t>
                      </a:r>
                      <a:endParaRPr kumimoji="0" lang="en-US" sz="2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a-IR" sz="2000" b="1" dirty="0" smtClean="0">
                          <a:cs typeface="B Compset" pitchFamily="2" charset="-78"/>
                        </a:rPr>
                        <a:t>ﺣﺎﻟﺖ درﮔﯿﺮ ﺑﻮدن </a:t>
                      </a:r>
                    </a:p>
                    <a:p>
                      <a:pPr algn="r"/>
                      <a:r>
                        <a:rPr lang="fa-IR" sz="2000" b="1" dirty="0" smtClean="0">
                          <a:cs typeface="B Compset" pitchFamily="2" charset="-78"/>
                        </a:rPr>
                        <a:t>ﺗﺤﺮك ﺟﺴﻤﺎﻧﯽ ﻣﻨﺎﺳﺐ </a:t>
                      </a:r>
                    </a:p>
                    <a:p>
                      <a:pPr algn="r"/>
                      <a:r>
                        <a:rPr lang="fa-IR" sz="2000" b="1" dirty="0" smtClean="0">
                          <a:cs typeface="B Compset" pitchFamily="2" charset="-78"/>
                        </a:rPr>
                        <a:t>ﺗﻤﺎس ﭼﺸﻤﯽ </a:t>
                      </a:r>
                    </a:p>
                    <a:p>
                      <a:pPr algn="r"/>
                      <a:r>
                        <a:rPr lang="fa-IR" sz="2000" b="1" dirty="0" smtClean="0">
                          <a:cs typeface="B Compset" pitchFamily="2" charset="-78"/>
                        </a:rPr>
                        <a:t>اﯾﺠﺎد ﻣﺤﯿﻂ ﻏﯿﺮ ﻣﺰاﺣﻢ </a:t>
                      </a:r>
                    </a:p>
                    <a:p>
                      <a:pPr algn="r"/>
                      <a:r>
                        <a:rPr lang="fa-IR" sz="2000" b="1" dirty="0" smtClean="0">
                          <a:cs typeface="B Compset" pitchFamily="2" charset="-78"/>
                        </a:rPr>
                        <a:t>ﺣﻀﻮر رواﻧﺸﻨﺎﺧﺘﯽ</a:t>
                      </a:r>
                      <a:endParaRPr lang="en-US" sz="2000" b="1" dirty="0">
                        <a:cs typeface="B Compset" pitchFamily="2" charset="-78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400" b="1" dirty="0" smtClean="0">
                          <a:cs typeface="B Mitra" pitchFamily="2" charset="-78"/>
                        </a:rPr>
                        <a:t>ﻣﻬﺎرت ﻫﺎي ﺗﻮﺟﻪ</a:t>
                      </a:r>
                      <a:endParaRPr lang="en-US" sz="2400" b="1" dirty="0">
                        <a:cs typeface="B Mitra" pitchFamily="2" charset="-7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a-IR" sz="2000" b="1" dirty="0" smtClean="0">
                          <a:cs typeface="B Compset" pitchFamily="2" charset="-78"/>
                        </a:rPr>
                        <a:t>اﺳﺘﻔﺎده از ﻋﺒﺎرﺗﻬﺎي ﯾﺦ ﺷﮑﻦ</a:t>
                      </a:r>
                    </a:p>
                    <a:p>
                      <a:pPr algn="r"/>
                      <a:r>
                        <a:rPr lang="fa-IR" sz="2000" b="1" dirty="0" smtClean="0">
                          <a:cs typeface="B Compset" pitchFamily="2" charset="-78"/>
                        </a:rPr>
                        <a:t> ﺗﺸﻮﯾﻖ ﻫﺎي ﮐﻮﺗﺎه </a:t>
                      </a:r>
                    </a:p>
                    <a:p>
                      <a:pPr algn="r"/>
                      <a:r>
                        <a:rPr lang="fa-IR" sz="2000" b="1" dirty="0" smtClean="0">
                          <a:cs typeface="B Compset" pitchFamily="2" charset="-78"/>
                        </a:rPr>
                        <a:t> ﺳﻮال ﻫﺎي ﮐﻢ ﺳﮑﻮت ﺗﻮﺟﻪ آﻣﯿﺰ </a:t>
                      </a:r>
                      <a:endParaRPr lang="en-US" sz="2000" b="1" dirty="0">
                        <a:cs typeface="B Compset" pitchFamily="2" charset="-78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400" b="1" dirty="0" smtClean="0">
                          <a:cs typeface="B Mitra" pitchFamily="2" charset="-78"/>
                        </a:rPr>
                        <a:t>ﻣﻬﺎرت ﻫﺎي ﭘﯿﮕﯿﺮي </a:t>
                      </a:r>
                      <a:endParaRPr lang="en-US" sz="2400" b="1" dirty="0">
                        <a:cs typeface="B Mitra" pitchFamily="2" charset="-7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a-IR" sz="2000" b="1" dirty="0" smtClean="0">
                          <a:cs typeface="B Compset" pitchFamily="2" charset="-78"/>
                        </a:rPr>
                        <a:t>ﺑﺎزﮔﻮﯾﯽ </a:t>
                      </a:r>
                    </a:p>
                    <a:p>
                      <a:pPr algn="r"/>
                      <a:r>
                        <a:rPr lang="fa-IR" sz="2000" b="1" dirty="0" smtClean="0">
                          <a:cs typeface="B Compset" pitchFamily="2" charset="-78"/>
                        </a:rPr>
                        <a:t>اﻧﻌﮑﺎس اﺣﺴﺎﺳﺎت</a:t>
                      </a:r>
                    </a:p>
                    <a:p>
                      <a:pPr algn="r"/>
                      <a:r>
                        <a:rPr lang="fa-IR" sz="2000" b="1" dirty="0" smtClean="0">
                          <a:cs typeface="B Compset" pitchFamily="2" charset="-78"/>
                        </a:rPr>
                        <a:t> اﻧﻌﮑﺎس ﻣﺤﺘﻮي </a:t>
                      </a:r>
                    </a:p>
                    <a:p>
                      <a:pPr algn="r"/>
                      <a:r>
                        <a:rPr lang="fa-IR" sz="2000" b="1" dirty="0" smtClean="0">
                          <a:cs typeface="B Compset" pitchFamily="2" charset="-78"/>
                        </a:rPr>
                        <a:t>کردن ﺧﻼﺻﻪ </a:t>
                      </a:r>
                      <a:endParaRPr lang="en-US" sz="2000" b="1" dirty="0">
                        <a:cs typeface="B Compset" pitchFamily="2" charset="-78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400" b="1" dirty="0" smtClean="0">
                          <a:cs typeface="B Mitra" pitchFamily="2" charset="-78"/>
                        </a:rPr>
                        <a:t>ﻣﻬﺎرت ﻫﺎي اﻧﻌﮑﺎس</a:t>
                      </a:r>
                      <a:endParaRPr lang="en-US" sz="2400" b="1" dirty="0">
                        <a:cs typeface="B Mitra" pitchFamily="2" charset="-7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 rtl="1"/>
            <a:r>
              <a:rPr lang="fa-IR" sz="4900" dirty="0" smtClean="0">
                <a:effectLst/>
                <a:cs typeface="B Titr" pitchFamily="2" charset="-78"/>
              </a:rPr>
              <a:t>ﻣﻬﺎرت ﻫﺎي ﮔﻮش دادن</a:t>
            </a:r>
            <a:r>
              <a:rPr lang="fa-IR" dirty="0" smtClean="0"/>
              <a:t/>
            </a:r>
            <a:br>
              <a:rPr lang="fa-IR" dirty="0" smtClean="0"/>
            </a:br>
            <a:endParaRPr lang="en-US" dirty="0"/>
          </a:p>
        </p:txBody>
      </p:sp>
    </p:spTree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905000"/>
          <a:ext cx="8686800" cy="37004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57600"/>
                <a:gridCol w="5029200"/>
              </a:tblGrid>
              <a:tr h="462558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cs typeface="B Compset" pitchFamily="2" charset="-78"/>
                        </a:rPr>
                        <a:t>ﺻﺤﺒﺖ ﮐﺮدن را ﻣﺘﻮﻗﻒ ﮐﻨﯿﺪ </a:t>
                      </a:r>
                      <a:endParaRPr lang="en-US" sz="2000" b="1" dirty="0">
                        <a:cs typeface="B Compse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cs typeface="B Compset" pitchFamily="2" charset="-78"/>
                        </a:rPr>
                        <a:t> ﺑﻪ ﻓﺮدي ﮐﻪ ﺻﺤﺒﺖ ﻣﯽ ﮐﻨﺪ ﻧﮕﺎه ﮐﻨﯿﺪ</a:t>
                      </a:r>
                      <a:endParaRPr lang="en-US" sz="2000" b="1" dirty="0">
                        <a:cs typeface="B Compset" pitchFamily="2" charset="-78"/>
                      </a:endParaRPr>
                    </a:p>
                  </a:txBody>
                  <a:tcPr/>
                </a:tc>
              </a:tr>
              <a:tr h="462558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cs typeface="B Compset" pitchFamily="2" charset="-78"/>
                        </a:rPr>
                        <a:t>ﺑﺎ ﻓﺮد ﻣﻘﺎﺑﻞ ﻫﻤﺪﻟﯽ ﮐﻨﯿﺪ</a:t>
                      </a:r>
                      <a:endParaRPr lang="en-US" sz="2000" b="1" dirty="0">
                        <a:cs typeface="B Compse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cs typeface="B Compset" pitchFamily="2" charset="-78"/>
                        </a:rPr>
                        <a:t> از واژه ﻫﺎ و اﺻﻮاﺗﯽ ﮐﻪ ﻧﺸﺎﻧﻪ ﺗﻮﺟﻪ ﻫﺴﺘﻨﺪ اﺳﺘﻔﺎده ﮐﻨﯿﺪ</a:t>
                      </a:r>
                      <a:endParaRPr lang="en-US" sz="2000" b="1" dirty="0">
                        <a:cs typeface="B Compset" pitchFamily="2" charset="-78"/>
                      </a:endParaRPr>
                    </a:p>
                  </a:txBody>
                  <a:tcPr/>
                </a:tc>
              </a:tr>
              <a:tr h="462558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cs typeface="B Compset" pitchFamily="2" charset="-78"/>
                        </a:rPr>
                        <a:t>ﺳﻮال ﺑﭙﺮﺳﯿﺪ </a:t>
                      </a:r>
                      <a:endParaRPr lang="en-US" sz="2000" b="1" dirty="0">
                        <a:cs typeface="B Compse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cs typeface="B Compset" pitchFamily="2" charset="-78"/>
                        </a:rPr>
                        <a:t> ﮐﻤﯽ ﺑﻪ ﻃﺮف ﮔﻮﯾﻨﺪه ﻣﺘﻤﺎﯾﻞ ﺷﻮﯾﺪ</a:t>
                      </a:r>
                      <a:endParaRPr lang="en-US" sz="2000" b="1" dirty="0">
                        <a:cs typeface="B Compset" pitchFamily="2" charset="-78"/>
                      </a:endParaRPr>
                    </a:p>
                  </a:txBody>
                  <a:tcPr/>
                </a:tc>
              </a:tr>
              <a:tr h="462558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cs typeface="B Compset" pitchFamily="2" charset="-78"/>
                        </a:rPr>
                        <a:t>ﺑﻪ ﻓﺮد ﻣﻘﺎﺑﻞ ﻧﮕﺎه ﮐﻨﯿﺪ</a:t>
                      </a:r>
                      <a:endParaRPr lang="en-US" sz="2000" b="1" dirty="0">
                        <a:cs typeface="B Compse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cs typeface="B Compset" pitchFamily="2" charset="-78"/>
                        </a:rPr>
                        <a:t> ﺗﻈﺎﻫﺮ ﺑﻪ ﻓﻬﻤﯿﺪن ﻧﮑﻨﯿﺪ</a:t>
                      </a:r>
                      <a:endParaRPr lang="en-US" sz="2000" b="1" dirty="0">
                        <a:cs typeface="B Compset" pitchFamily="2" charset="-78"/>
                      </a:endParaRPr>
                    </a:p>
                  </a:txBody>
                  <a:tcPr/>
                </a:tc>
              </a:tr>
              <a:tr h="462558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cs typeface="B Compset" pitchFamily="2" charset="-78"/>
                        </a:rPr>
                        <a:t>ﻟﺒﺨﻨﺪ ﺑﺰﻧﯿﺪ</a:t>
                      </a:r>
                      <a:endParaRPr lang="en-US" sz="2000" b="1" dirty="0">
                        <a:cs typeface="B Compse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cs typeface="B Compset" pitchFamily="2" charset="-78"/>
                        </a:rPr>
                        <a:t> ﻫﻤﺪﻟﯽ ﺻﻮﺗﯽ را در ﺧﻮد ﭘﺮورش دﻫﯿﺪ</a:t>
                      </a:r>
                      <a:endParaRPr lang="en-US" sz="2000" b="1" dirty="0">
                        <a:cs typeface="B Compset" pitchFamily="2" charset="-78"/>
                      </a:endParaRPr>
                    </a:p>
                  </a:txBody>
                  <a:tcPr/>
                </a:tc>
              </a:tr>
              <a:tr h="462558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cs typeface="B Compset" pitchFamily="2" charset="-78"/>
                        </a:rPr>
                        <a:t>ﻫﺮ ﭼﯿﺰ ﺣﻮاس ﭘﺮت ﮐﻨﻨﺪه را دور ﮐﻨﯿﺪ </a:t>
                      </a:r>
                      <a:endParaRPr lang="en-US" sz="2000" b="1" dirty="0">
                        <a:cs typeface="B Compse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cs typeface="B Compset" pitchFamily="2" charset="-78"/>
                        </a:rPr>
                        <a:t>واﮐﻨﺶ ﻧﺸﺎن دﻫﯿﺪ</a:t>
                      </a:r>
                      <a:endParaRPr lang="en-US" sz="2000" b="1" dirty="0">
                        <a:cs typeface="B Compset" pitchFamily="2" charset="-78"/>
                      </a:endParaRPr>
                    </a:p>
                  </a:txBody>
                  <a:tcPr/>
                </a:tc>
              </a:tr>
              <a:tr h="462558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cs typeface="B Compset" pitchFamily="2" charset="-78"/>
                        </a:rPr>
                        <a:t> ﺑﺮ ﻣﻮﺿﻮع اﺻﻠﯽ ﻣﺘﻤﺮﮐﺰ ﺷﻮﯾﺪ</a:t>
                      </a:r>
                      <a:endParaRPr lang="en-US" sz="2000" b="1" dirty="0">
                        <a:cs typeface="B Compse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cs typeface="B Compset" pitchFamily="2" charset="-78"/>
                        </a:rPr>
                        <a:t> ﺑﺎ ﻋﻼﻗﻪ ﮔﻮش دﻫﯿﺪ</a:t>
                      </a:r>
                      <a:endParaRPr lang="en-US" sz="2000" b="1" dirty="0">
                        <a:cs typeface="B Compset" pitchFamily="2" charset="-78"/>
                      </a:endParaRPr>
                    </a:p>
                  </a:txBody>
                  <a:tcPr/>
                </a:tc>
              </a:tr>
              <a:tr h="462558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cs typeface="B Compset" pitchFamily="2" charset="-78"/>
                        </a:rPr>
                        <a:t>ﻗﻀﺎوت نکنید</a:t>
                      </a:r>
                      <a:endParaRPr lang="en-US" sz="2000" b="1" dirty="0">
                        <a:cs typeface="B Compse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cs typeface="B Compset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rtl="1"/>
            <a:r>
              <a:rPr lang="fa-IR" dirty="0" smtClean="0">
                <a:effectLst/>
                <a:cs typeface="B Titr" pitchFamily="2" charset="-78"/>
              </a:rPr>
              <a:t>ﺗﻮﺻﯿﻪ ﻫﺎﯾﯽ ﺑﺮاي ﺑﻬﺒﻮد ﮐﯿﻔﯿﺖ ﮔﻮش دادن</a:t>
            </a:r>
            <a:endParaRPr lang="en-US" dirty="0">
              <a:effectLst/>
              <a:cs typeface="B Titr" pitchFamily="2" charset="-78"/>
            </a:endParaRPr>
          </a:p>
        </p:txBody>
      </p:sp>
    </p:spTree>
  </p:cSld>
  <p:clrMapOvr>
    <a:masterClrMapping/>
  </p:clrMapOvr>
  <p:transition spd="slow">
    <p:cover dir="r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700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500062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24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برﭼﺴﺐ زدن</a:t>
                      </a:r>
                      <a:endParaRPr kumimoji="0" lang="en-US" sz="24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cs typeface="B Zar" pitchFamily="2" charset="-78"/>
                        </a:rPr>
                        <a:t>ﻗﻀﺎوت ﮐﺮدن </a:t>
                      </a:r>
                      <a:endParaRPr lang="en-US" sz="2400" dirty="0">
                        <a:solidFill>
                          <a:schemeClr val="accent3">
                            <a:lumMod val="75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24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اﻟﻘﺎي اﺣﺴﺎس ﮔﻨﺎه </a:t>
                      </a:r>
                      <a:endParaRPr kumimoji="0" lang="en-US" sz="24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24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ارﺟﺎع ﺑﻪ ﺧﻮد </a:t>
                      </a:r>
                      <a:endParaRPr kumimoji="0" lang="en-US" sz="24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24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ﭘﺮﺳﯿﺪن  ﺳﻮاﻻت زﯾﺎد و ﻧﺎﻣﻨﺎﺳﺐ</a:t>
                      </a:r>
                      <a:endParaRPr kumimoji="0" lang="en-US" sz="24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24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ﺑﯽ ﺗﻮﺟﻬﯽ ﺑﻪ اﺣﺴﺎﺳﺎت ﻓﺮد ﻣﻘﺎﺑﻞ</a:t>
                      </a:r>
                      <a:endParaRPr kumimoji="0" lang="en-US" sz="24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24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ﻣﻨﺤﺮف ﮐﺮدن </a:t>
                      </a:r>
                      <a:endParaRPr kumimoji="0" lang="en-US" sz="24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24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ﻗﻄﻊ ﮐﺮدن ﺻﺤﺒﺖ ﻓﺮد ﻣﻘﺎﺑﻞ </a:t>
                      </a:r>
                      <a:endParaRPr kumimoji="0" lang="en-US" sz="24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24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اﻃﻤﯿﻨﺎن دادن</a:t>
                      </a:r>
                      <a:endParaRPr kumimoji="0" lang="en-US" sz="24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2400" b="1" kern="120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اراﺋﻪ راه ﺣﻞ</a:t>
                      </a:r>
                      <a:endParaRPr kumimoji="0" lang="en-US" sz="2400" b="1" kern="120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24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 ذﻫﻦ ﺧﻮاﻧﯽ </a:t>
                      </a:r>
                      <a:endParaRPr kumimoji="0" lang="en-US" sz="24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24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ﻧﺼﯿﺤﺖ ﮐﺮدن </a:t>
                      </a:r>
                      <a:endParaRPr kumimoji="0" lang="en-US" sz="24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24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 آﻣﺎده ﮐﺮدن ﭘﺎﺳﺦ ﺧﻮد </a:t>
                      </a:r>
                      <a:endParaRPr kumimoji="0" lang="en-US" sz="24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24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ﻣﺴﺨﺮه ﮐﺮدن </a:t>
                      </a:r>
                      <a:endParaRPr kumimoji="0" lang="en-US" sz="24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24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 ﻓﯿﻠﺘﺮ ﮐﺮدن </a:t>
                      </a:r>
                      <a:endParaRPr kumimoji="0" lang="en-US" sz="24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24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ﺗﻬﺪﯾﺪ ﮐﺮدن</a:t>
                      </a:r>
                      <a:endParaRPr kumimoji="0" lang="en-US" sz="24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 rtl="1"/>
            <a:r>
              <a:rPr lang="fa-IR" sz="4400" dirty="0" smtClean="0">
                <a:cs typeface="B Titr" pitchFamily="2" charset="-78"/>
              </a:rPr>
              <a:t>ﻣﻮاﻧﻊ ارﺗﺒﺎط</a:t>
            </a:r>
            <a:endParaRPr lang="fa-IR" sz="4400" dirty="0">
              <a:cs typeface="B Titr" pitchFamily="2" charset="-78"/>
            </a:endParaRPr>
          </a:p>
        </p:txBody>
      </p:sp>
    </p:spTree>
  </p:cSld>
  <p:clrMapOvr>
    <a:masterClrMapping/>
  </p:clrMapOvr>
  <p:transition spd="slow">
    <p:cover dir="l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85750" indent="-285750" algn="just" rtl="1">
              <a:buFont typeface="+mj-lt"/>
              <a:buAutoNum type="arabicPeriod"/>
            </a:pPr>
            <a:r>
              <a:rPr lang="fa-IR" sz="2800" b="1" dirty="0" smtClean="0">
                <a:cs typeface="B Mitra" pitchFamily="2" charset="-78"/>
              </a:rPr>
              <a:t>استفاده از پیام من بجای پیام تو </a:t>
            </a:r>
          </a:p>
          <a:p>
            <a:pPr marL="285750" indent="-285750" algn="just" rtl="1">
              <a:buFont typeface="+mj-lt"/>
              <a:buAutoNum type="arabicPeriod"/>
            </a:pPr>
            <a:r>
              <a:rPr lang="fa-IR" sz="2800" b="1" dirty="0" smtClean="0">
                <a:cs typeface="B Mitra" pitchFamily="2" charset="-78"/>
              </a:rPr>
              <a:t>اﻧﺘﻘﺎل ﭘﯿﺎم ﮐﺎﻣﻞ ﺷﺎﻣﻞ ﻣﺸﺎﻫﺪات، اﻓﮑﺎر، اﺣﺴﺎﺳﺎت و ﻧﯿﺎزﻫﺎ</a:t>
            </a:r>
          </a:p>
          <a:p>
            <a:pPr marL="285750" indent="-285750" algn="just" rtl="1">
              <a:buFont typeface="+mj-lt"/>
              <a:buAutoNum type="arabicPeriod"/>
            </a:pPr>
            <a:r>
              <a:rPr lang="fa-IR" sz="2800" b="1" dirty="0" smtClean="0">
                <a:cs typeface="B Mitra" pitchFamily="2" charset="-78"/>
              </a:rPr>
              <a:t>ﻋﺪم اﺳﺘﻔﺎده از اﺣﺴﺎﺳﺎت ﺑﻪ ﻋﻨﻮان ﺳﻼح </a:t>
            </a:r>
          </a:p>
          <a:p>
            <a:pPr marL="285750" indent="-285750" algn="just" rtl="1">
              <a:buFont typeface="+mj-lt"/>
              <a:buAutoNum type="arabicPeriod"/>
            </a:pPr>
            <a:r>
              <a:rPr lang="fa-IR" sz="2800" b="1" dirty="0" smtClean="0">
                <a:cs typeface="B Mitra" pitchFamily="2" charset="-78"/>
              </a:rPr>
              <a:t>اﺳﺘﻔﺎده از زﺑﺎن اﺧﺘﺼﺎﺻﯽ </a:t>
            </a:r>
          </a:p>
          <a:p>
            <a:pPr marL="285750" indent="-285750" algn="just" rtl="1">
              <a:buFont typeface="+mj-lt"/>
              <a:buAutoNum type="arabicPeriod"/>
            </a:pPr>
            <a:r>
              <a:rPr lang="fa-IR" sz="2800" b="1" dirty="0" smtClean="0">
                <a:cs typeface="B Mitra" pitchFamily="2" charset="-78"/>
              </a:rPr>
              <a:t>ﺗﻤﺮﮐﺰ ﺑﺮ ﻣﺸﮑﻞ ﺑﻪ ﺟﺎي ﺷﺨﺺ </a:t>
            </a:r>
          </a:p>
          <a:p>
            <a:pPr marL="285750" indent="-285750" algn="just" rtl="1">
              <a:buFont typeface="+mj-lt"/>
              <a:buAutoNum type="arabicPeriod"/>
            </a:pPr>
            <a:r>
              <a:rPr lang="fa-IR" sz="2800" b="1" dirty="0" smtClean="0">
                <a:cs typeface="B Mitra" pitchFamily="2" charset="-78"/>
              </a:rPr>
              <a:t>اﺟﺘﻨﺎب از ﺑﻪ رخ ﮐﺸﯿﺪن ﮔﺬﺷﺘﻪ </a:t>
            </a:r>
          </a:p>
          <a:p>
            <a:pPr marL="285750" indent="-285750" algn="just" rtl="1">
              <a:buFont typeface="+mj-lt"/>
              <a:buAutoNum type="arabicPeriod"/>
            </a:pPr>
            <a:r>
              <a:rPr lang="fa-IR" sz="2800" b="1" dirty="0" smtClean="0">
                <a:cs typeface="B Mitra" pitchFamily="2" charset="-78"/>
              </a:rPr>
              <a:t>اﺟﺘﻨﺎب از ﭘﯿﺎم ﻫﺎي ﻣﺒﻬﻢ و ﮐﻠﯽ</a:t>
            </a:r>
          </a:p>
          <a:p>
            <a:pPr marL="285750" indent="-285750" algn="just" rtl="1">
              <a:buFont typeface="+mj-lt"/>
              <a:buAutoNum type="arabicPeriod"/>
            </a:pPr>
            <a:r>
              <a:rPr lang="fa-IR" sz="2800" b="1" dirty="0" smtClean="0">
                <a:cs typeface="B Mitra" pitchFamily="2" charset="-78"/>
              </a:rPr>
              <a:t>ﺗﻮﺟﻪ ﺑﻪ زﺑﺎن ﺑﺪن </a:t>
            </a:r>
          </a:p>
          <a:p>
            <a:pPr marL="285750" indent="-285750" algn="just" rtl="1">
              <a:buFont typeface="+mj-lt"/>
              <a:buAutoNum type="arabicPeriod"/>
            </a:pPr>
            <a:r>
              <a:rPr lang="fa-IR" sz="2800" b="1" dirty="0" smtClean="0">
                <a:cs typeface="B Mitra" pitchFamily="2" charset="-78"/>
              </a:rPr>
              <a:t>ﺗﻮﺟﻪ ﺑﻪ اﺣﺴﺎﺳﺎت ﺧﻮد </a:t>
            </a:r>
          </a:p>
          <a:p>
            <a:pPr marL="285750" indent="-285750" algn="just" rtl="1">
              <a:buFont typeface="+mj-lt"/>
              <a:buAutoNum type="arabicPeriod"/>
            </a:pPr>
            <a:r>
              <a:rPr lang="fa-IR" sz="2800" b="1" dirty="0" smtClean="0">
                <a:cs typeface="B Mitra" pitchFamily="2" charset="-78"/>
              </a:rPr>
              <a:t>ﺣﻞ و ﻓﺼﻞ اﺣﺴﺎﺳﺎت ﻣﻨﻔﯽ ﻧﺴﺒﺖ ﺑﻪ دﯾﮕﺮان </a:t>
            </a:r>
          </a:p>
          <a:p>
            <a:pPr marL="285750" indent="-285750" algn="just" rtl="1">
              <a:buFont typeface="+mj-lt"/>
              <a:buAutoNum type="arabicPeriod"/>
            </a:pPr>
            <a:r>
              <a:rPr lang="fa-IR" sz="2800" b="1" dirty="0" smtClean="0">
                <a:cs typeface="B Mitra" pitchFamily="2" charset="-78"/>
              </a:rPr>
              <a:t>دﻓﺎﻋﯽ ﻧﺒﻮدن (اﻧﮑﺎر ﻣﺴﺌﻮﻟﯿﺖ، ﺑﻬﺎﻧﻪ آوردن،ﻧﺎدﯾﺪهﮔﺮﻓﺘﻦ،ﺑﻠﯽ_اﻣﺎ</a:t>
            </a:r>
          </a:p>
          <a:p>
            <a:pPr marL="285750" indent="-285750" algn="just" rtl="1">
              <a:buFont typeface="+mj-lt"/>
              <a:buAutoNum type="arabicPeriod"/>
            </a:pPr>
            <a:r>
              <a:rPr lang="fa-IR" sz="2800" b="1" dirty="0" smtClean="0">
                <a:cs typeface="B Mitra" pitchFamily="2" charset="-78"/>
              </a:rPr>
              <a:t>اﺟﺘﻨﺎب ﻧﮑﺮدن از ارﺗﺒﺎط</a:t>
            </a:r>
          </a:p>
          <a:p>
            <a:pPr marL="285750" indent="-285750" algn="just" rtl="1">
              <a:buFont typeface="+mj-lt"/>
              <a:buAutoNum type="arabicPeriod"/>
            </a:pPr>
            <a:endParaRPr lang="en-US" sz="2800" b="1" dirty="0" smtClean="0">
              <a:cs typeface="B Mitra" pitchFamily="2" charset="-78"/>
            </a:endParaRPr>
          </a:p>
          <a:p>
            <a:pPr marL="285750" indent="-285750" algn="just" rtl="1">
              <a:buFont typeface="+mj-lt"/>
              <a:buAutoNum type="arabicPeriod"/>
            </a:pPr>
            <a:endParaRPr lang="fa-IR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rtl="1"/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12 قاعده ﺑﺮاي ﻏﻠﺒﻪ ﺑﺮ ﻣﻮاﻧﻊ ارﺗﺒﺎط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</p:txBody>
      </p:sp>
    </p:spTree>
  </p:cSld>
  <p:clrMapOvr>
    <a:masterClrMapping/>
  </p:clrMapOvr>
  <p:transition spd="slow">
    <p:cover dir="l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sz="3600" b="1" dirty="0" smtClean="0">
                <a:cs typeface="B Zar" pitchFamily="2" charset="-78"/>
              </a:rPr>
              <a:t>ﭘﺮﺧﺎﺷﮕﺮاﻧﻪ </a:t>
            </a:r>
          </a:p>
          <a:p>
            <a:pPr algn="just" rtl="1">
              <a:buNone/>
            </a:pPr>
            <a:endParaRPr lang="fa-IR" sz="3600" b="1" dirty="0" smtClean="0">
              <a:cs typeface="B Zar" pitchFamily="2" charset="-78"/>
            </a:endParaRPr>
          </a:p>
          <a:p>
            <a:pPr algn="just" rtl="1"/>
            <a:r>
              <a:rPr lang="fa-IR" sz="3600" b="1" dirty="0" smtClean="0">
                <a:cs typeface="B Zar" pitchFamily="2" charset="-78"/>
              </a:rPr>
              <a:t> ﻣﻨﻔﻌﻼﻧﻪ</a:t>
            </a:r>
          </a:p>
          <a:p>
            <a:pPr algn="just" rtl="1">
              <a:buNone/>
            </a:pPr>
            <a:endParaRPr lang="fa-IR" sz="3600" b="1" dirty="0" smtClean="0">
              <a:cs typeface="B Zar" pitchFamily="2" charset="-78"/>
            </a:endParaRPr>
          </a:p>
          <a:p>
            <a:pPr algn="just" rtl="1"/>
            <a:r>
              <a:rPr lang="fa-IR" sz="3600" b="1" dirty="0" smtClean="0">
                <a:cs typeface="B Zar" pitchFamily="2" charset="-78"/>
              </a:rPr>
              <a:t>ﺟﺮأت ﻣﻨﺪاﻧﻪ </a:t>
            </a:r>
            <a:endParaRPr lang="en-US" sz="3600" b="1" dirty="0">
              <a:cs typeface="B Zar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143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 rtl="1"/>
            <a:r>
              <a:rPr lang="fa-IR" sz="4900" dirty="0" smtClean="0">
                <a:cs typeface="B Titr" pitchFamily="2" charset="-78"/>
              </a:rPr>
              <a:t>ﺳﻪ ﺳﺒﮏ ارﺗﺒﺎﻃﯽ</a:t>
            </a:r>
            <a:r>
              <a:rPr lang="fa-IR" dirty="0" smtClean="0"/>
              <a:t/>
            </a:r>
            <a:br>
              <a:rPr lang="fa-IR" dirty="0" smtClean="0"/>
            </a:br>
            <a:endParaRPr lang="en-US" dirty="0"/>
          </a:p>
        </p:txBody>
      </p:sp>
    </p:spTree>
  </p:cSld>
  <p:clrMapOvr>
    <a:masterClrMapping/>
  </p:clrMapOvr>
  <p:transition spd="slow">
    <p:cover dir="r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981200"/>
            <a:ext cx="8229600" cy="4525963"/>
          </a:xfrm>
        </p:spPr>
        <p:txBody>
          <a:bodyPr>
            <a:normAutofit/>
          </a:bodyPr>
          <a:lstStyle/>
          <a:p>
            <a:pPr algn="just" rtl="1"/>
            <a:r>
              <a:rPr lang="fa-IR" sz="2800" b="1" dirty="0" smtClean="0">
                <a:cs typeface="B Compset" pitchFamily="2" charset="-78"/>
              </a:rPr>
              <a:t>اﺑﺮاز ﻋﻘﺎﯾﺪ، اﺣﺴﺎﺳﺎت و اﻓﮑﺎر ﺧﻮد ﺑﻪ ﻃﻮر ﻣﺴﺘﻘﯿﻢ ، ﺻﺎدﻗﺎﻧﻪ و ﺑﺪون ﺑﯽ اﺣﺘﺮاﻣﯽ ﺑﻪ ﺣﻘﻮق دﯾﮕﺮان </a:t>
            </a:r>
          </a:p>
          <a:p>
            <a:pPr algn="just" rtl="1">
              <a:buNone/>
            </a:pPr>
            <a:endParaRPr lang="fa-IR" sz="2800" b="1" dirty="0" smtClean="0">
              <a:cs typeface="B Compset" pitchFamily="2" charset="-78"/>
            </a:endParaRPr>
          </a:p>
          <a:p>
            <a:pPr algn="just" rtl="1"/>
            <a:r>
              <a:rPr lang="fa-IR" sz="2800" b="1" dirty="0" smtClean="0">
                <a:cs typeface="B Compset" pitchFamily="2" charset="-78"/>
              </a:rPr>
              <a:t> ﺗﺸﺨﯿﺺ ﻣﻨﺎﻓﻊ ﺧﻮد و ﻋﻤﻞ ﺑﺮ اﺳﺎس آن </a:t>
            </a:r>
          </a:p>
          <a:p>
            <a:pPr algn="just" rtl="1">
              <a:buNone/>
            </a:pPr>
            <a:endParaRPr lang="fa-IR" sz="2800" b="1" dirty="0" smtClean="0">
              <a:cs typeface="B Compset" pitchFamily="2" charset="-78"/>
            </a:endParaRPr>
          </a:p>
          <a:p>
            <a:pPr algn="just" rtl="1"/>
            <a:r>
              <a:rPr lang="fa-IR" sz="2800" b="1" dirty="0" smtClean="0">
                <a:cs typeface="B Compset" pitchFamily="2" charset="-78"/>
              </a:rPr>
              <a:t> ﻣﻄﺎﻟﺒﻪ ﺣﻖ ﺧﻮد ﺑﺪون ﺗﻌﺮض ﺑﻪ ﺣﻘﻮق دﯾﮕﺮان </a:t>
            </a:r>
            <a:endParaRPr lang="en-US" sz="2800" b="1" dirty="0">
              <a:cs typeface="B Compset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algn="ctr" rtl="1"/>
            <a:r>
              <a:rPr lang="fa-IR" dirty="0" smtClean="0">
                <a:cs typeface="B Titr" pitchFamily="2" charset="-78"/>
              </a:rPr>
              <a:t>ﻣﻔﻬﻮم ﺟﺮات ﻣﻨﺪي </a:t>
            </a:r>
            <a:endParaRPr lang="en-US" dirty="0">
              <a:cs typeface="B Titr" pitchFamily="2" charset="-78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295400"/>
            <a:ext cx="8229600" cy="4800600"/>
          </a:xfrm>
        </p:spPr>
        <p:txBody>
          <a:bodyPr>
            <a:normAutofit fontScale="92500" lnSpcReduction="10000"/>
          </a:bodyPr>
          <a:lstStyle/>
          <a:p>
            <a:pPr marL="365125" indent="-255588" algn="just" rtl="1">
              <a:buFont typeface="Wingdings" pitchFamily="2" charset="2"/>
              <a:buChar char="v"/>
            </a:pPr>
            <a:r>
              <a:rPr lang="fa-IR" b="1" dirty="0" smtClean="0">
                <a:cs typeface="B Mitra" pitchFamily="2" charset="-78"/>
              </a:rPr>
              <a:t>اﺑﺮاز ﻋﻘﯿﺪه ﺧﻮد </a:t>
            </a:r>
          </a:p>
          <a:p>
            <a:pPr marL="365125" indent="-255588" algn="just" rtl="1">
              <a:buFont typeface="Wingdings" pitchFamily="2" charset="2"/>
              <a:buChar char="v"/>
            </a:pPr>
            <a:r>
              <a:rPr lang="fa-IR" b="1" dirty="0" smtClean="0">
                <a:cs typeface="B Mitra" pitchFamily="2" charset="-78"/>
              </a:rPr>
              <a:t>اﺑﺮاز ﻋﻘﯿﺪه ﺧﻮد </a:t>
            </a:r>
          </a:p>
          <a:p>
            <a:pPr marL="365125" indent="-255588" algn="just" rtl="1">
              <a:buFont typeface="Wingdings" pitchFamily="2" charset="2"/>
              <a:buChar char="v"/>
            </a:pPr>
            <a:r>
              <a:rPr lang="fa-IR" b="1" dirty="0" smtClean="0">
                <a:cs typeface="B Mitra" pitchFamily="2" charset="-78"/>
              </a:rPr>
              <a:t> ﺗﻘﺎﺿﺎي ﺗﻐﯿﯿﺮ رﻓﺘﺎرﻫﺎي ﻧﺎﻣﻄﻠﻮب دﯾﮕﺮان </a:t>
            </a:r>
          </a:p>
          <a:p>
            <a:pPr marL="365125" indent="-255588" algn="just" rtl="1">
              <a:buFont typeface="Wingdings" pitchFamily="2" charset="2"/>
              <a:buChar char="v"/>
            </a:pPr>
            <a:r>
              <a:rPr lang="fa-IR" b="1" dirty="0" smtClean="0">
                <a:cs typeface="B Mitra" pitchFamily="2" charset="-78"/>
              </a:rPr>
              <a:t> رد درﺧﻮاﺳﺘﻬﺎي ﻏﯿﺮ ﻣﻨﻄﻘﯽ دﯾﮕﺮان </a:t>
            </a:r>
          </a:p>
          <a:p>
            <a:pPr marL="365125" indent="-255588" algn="just" rtl="1">
              <a:buFont typeface="Wingdings" pitchFamily="2" charset="2"/>
              <a:buChar char="v"/>
            </a:pPr>
            <a:r>
              <a:rPr lang="fa-IR" b="1" dirty="0" smtClean="0">
                <a:cs typeface="B Mitra" pitchFamily="2" charset="-78"/>
              </a:rPr>
              <a:t> اﺑﺮاز اﺣﺴﺎﺳﺎت ﻣﺜﺒﺖ و ﻣﻨﻔﯽ ﺧﻮد </a:t>
            </a:r>
          </a:p>
          <a:p>
            <a:pPr marL="365125" indent="-255588" algn="just" rtl="1">
              <a:buFont typeface="Wingdings" pitchFamily="2" charset="2"/>
              <a:buChar char="v"/>
            </a:pPr>
            <a:r>
              <a:rPr lang="fa-IR" b="1" dirty="0" smtClean="0">
                <a:cs typeface="B Mitra" pitchFamily="2" charset="-78"/>
              </a:rPr>
              <a:t> آﻏﺎز و اداﻣﻪ ﺗﻌﺎﻣﻼت اﺟﺘﻤﺎﻋﯽ </a:t>
            </a:r>
          </a:p>
          <a:p>
            <a:pPr marL="365125" indent="-255588" algn="just" rtl="1">
              <a:buFont typeface="Wingdings" pitchFamily="2" charset="2"/>
              <a:buChar char="v"/>
            </a:pPr>
            <a:r>
              <a:rPr lang="fa-IR" b="1" dirty="0" smtClean="0">
                <a:cs typeface="B Mitra" pitchFamily="2" charset="-78"/>
              </a:rPr>
              <a:t> ﭘﺬﯾﺮش ﮐﺎﺳﺘﯽ ﻫﺎي ﺧﻮد</a:t>
            </a:r>
          </a:p>
          <a:p>
            <a:pPr marL="365125" indent="-255588" algn="just" rtl="1">
              <a:buFont typeface="Wingdings" pitchFamily="2" charset="2"/>
              <a:buChar char="v"/>
            </a:pPr>
            <a:r>
              <a:rPr lang="fa-IR" b="1" dirty="0" smtClean="0">
                <a:cs typeface="B Mitra" pitchFamily="2" charset="-78"/>
              </a:rPr>
              <a:t>ﺗﻘﺎﺿﺎي ﺗﻐﯿﯿﺮ رﻓﺘﺎرﻫﺎي ﻧﺎﻣﻄﻠﻮب دﯾﮕﺮان </a:t>
            </a:r>
          </a:p>
          <a:p>
            <a:pPr marL="365125" indent="-255588" algn="just" rtl="1">
              <a:buFont typeface="Wingdings" pitchFamily="2" charset="2"/>
              <a:buChar char="v"/>
            </a:pPr>
            <a:r>
              <a:rPr lang="fa-IR" b="1" dirty="0" smtClean="0">
                <a:cs typeface="B Mitra" pitchFamily="2" charset="-78"/>
              </a:rPr>
              <a:t>رد درﺧﻮاﺳﺘﻬﺎي ﻏﯿﺮ ﻣﻨﻄﻘﯽ دﯾﮕﺮان</a:t>
            </a:r>
          </a:p>
          <a:p>
            <a:pPr marL="365125" indent="-255588" algn="just" rtl="1">
              <a:buFont typeface="Wingdings" pitchFamily="2" charset="2"/>
              <a:buChar char="v"/>
            </a:pPr>
            <a:r>
              <a:rPr lang="fa-IR" b="1" dirty="0" smtClean="0">
                <a:cs typeface="B Mitra" pitchFamily="2" charset="-78"/>
              </a:rPr>
              <a:t>اﺑﺮاز اﺣﺴﺎﺳﺎت ﻣﺜﺒﺖ و ﻣﻨﻔﯽ ﺧﻮد </a:t>
            </a:r>
          </a:p>
          <a:p>
            <a:pPr marL="365125" indent="-255588" algn="just" rtl="1">
              <a:buFont typeface="Wingdings" pitchFamily="2" charset="2"/>
              <a:buChar char="v"/>
            </a:pPr>
            <a:r>
              <a:rPr lang="fa-IR" b="1" dirty="0" smtClean="0">
                <a:cs typeface="B Mitra" pitchFamily="2" charset="-78"/>
              </a:rPr>
              <a:t>آﻏﺎز و اداﻣﻪ ﺗﻌﺎﻣﻼت اﺟﺘﻤﺎﻋﯽ </a:t>
            </a:r>
          </a:p>
          <a:p>
            <a:pPr marL="365125" indent="-255588" algn="just" rtl="1">
              <a:buFont typeface="Wingdings" pitchFamily="2" charset="2"/>
              <a:buChar char="v"/>
            </a:pPr>
            <a:r>
              <a:rPr lang="fa-IR" b="1" dirty="0" smtClean="0">
                <a:cs typeface="B Mitra" pitchFamily="2" charset="-78"/>
              </a:rPr>
              <a:t>ﭘﺬﯾﺮش ﮐﺎﺳﺘﯽ ﻫﺎي ﺧﻮد</a:t>
            </a:r>
            <a:endParaRPr lang="en-US" b="1" dirty="0" smtClean="0">
              <a:cs typeface="B Mitra" pitchFamily="2" charset="-78"/>
            </a:endParaRPr>
          </a:p>
          <a:p>
            <a:pPr marL="365125" indent="-255588" algn="just" rtl="1">
              <a:buNone/>
            </a:pPr>
            <a:endParaRPr lang="fa-IR" b="1" dirty="0" smtClean="0">
              <a:cs typeface="B Mitra" pitchFamily="2" charset="-78"/>
            </a:endParaRPr>
          </a:p>
          <a:p>
            <a:pPr marL="365125" indent="-255588" algn="just" rtl="1">
              <a:buFont typeface="Wingdings" pitchFamily="2" charset="2"/>
              <a:buChar char="v"/>
            </a:pPr>
            <a:endParaRPr lang="fa-IR" b="1" dirty="0" smtClean="0">
              <a:cs typeface="B Mitra" pitchFamily="2" charset="-78"/>
            </a:endParaRPr>
          </a:p>
          <a:p>
            <a:pPr marL="365125" indent="-255588" algn="just" rtl="1">
              <a:buFont typeface="Wingdings" pitchFamily="2" charset="2"/>
              <a:buChar char="v"/>
            </a:pPr>
            <a:endParaRPr lang="fa-IR" b="1" dirty="0" smtClean="0">
              <a:cs typeface="B Mitra" pitchFamily="2" charset="-78"/>
            </a:endParaRPr>
          </a:p>
          <a:p>
            <a:pPr marL="365125" indent="-255588" algn="just" rtl="1">
              <a:buFont typeface="Wingdings" pitchFamily="2" charset="2"/>
              <a:buChar char="v"/>
            </a:pPr>
            <a:endParaRPr lang="fa-IR" b="1" dirty="0" smtClean="0">
              <a:cs typeface="B Mitra" pitchFamily="2" charset="-78"/>
            </a:endParaRPr>
          </a:p>
          <a:p>
            <a:pPr marL="365125" indent="-255588" algn="just" rtl="1">
              <a:buFont typeface="Wingdings" pitchFamily="2" charset="2"/>
              <a:buChar char="v"/>
            </a:pPr>
            <a:endParaRPr lang="fa-IR" b="1" dirty="0" smtClean="0">
              <a:cs typeface="B Mitra" pitchFamily="2" charset="-78"/>
            </a:endParaRPr>
          </a:p>
          <a:p>
            <a:pPr marL="365125" indent="-255588" algn="just" rtl="1">
              <a:buFont typeface="Wingdings" pitchFamily="2" charset="2"/>
              <a:buChar char="v"/>
            </a:pPr>
            <a:endParaRPr lang="fa-IR" b="1" dirty="0" smtClean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pPr algn="ctr" rtl="1"/>
            <a:r>
              <a:rPr lang="fa-IR" sz="4400" dirty="0" smtClean="0">
                <a:cs typeface="B Titr" pitchFamily="2" charset="-78"/>
              </a:rPr>
              <a:t>ﻣﺆﻟﻔﻪ ﻫﺎي ﺟﺮاﺗﻤﻨﺪي</a:t>
            </a:r>
            <a:br>
              <a:rPr lang="fa-IR" sz="4400" dirty="0" smtClean="0">
                <a:cs typeface="B Titr" pitchFamily="2" charset="-78"/>
              </a:rPr>
            </a:br>
            <a:endParaRPr lang="en-US" sz="4400" dirty="0">
              <a:cs typeface="B Titr" pitchFamily="2" charset="-78"/>
            </a:endParaRPr>
          </a:p>
        </p:txBody>
      </p:sp>
    </p:spTree>
  </p:cSld>
  <p:clrMapOvr>
    <a:masterClrMapping/>
  </p:clrMapOvr>
  <p:transition spd="slow">
    <p:checker dir="vert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295400"/>
          <a:ext cx="8229600" cy="4419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14800"/>
                <a:gridCol w="4114800"/>
              </a:tblGrid>
              <a:tr h="762000">
                <a:tc>
                  <a:txBody>
                    <a:bodyPr/>
                    <a:lstStyle/>
                    <a:p>
                      <a:pPr algn="ctr" rtl="1"/>
                      <a:r>
                        <a:rPr lang="fa-IR" sz="2200" dirty="0" smtClean="0">
                          <a:cs typeface="B Zar" pitchFamily="2" charset="-78"/>
                        </a:rPr>
                        <a:t>ﻣﺜﺎل</a:t>
                      </a:r>
                      <a:r>
                        <a:rPr lang="fa-IR" sz="1800" dirty="0" smtClean="0">
                          <a:cs typeface="B Zar" pitchFamily="2" charset="-78"/>
                        </a:rPr>
                        <a:t>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200" dirty="0" smtClean="0">
                          <a:cs typeface="B Zar" pitchFamily="2" charset="-78"/>
                        </a:rPr>
                        <a:t>ﮔﺎم ﻫﺎي ﭼﻬﺎر ﮔﺎﻧﻪ رﻓﺘﺎر ﺟﺮات ﻣﻨﺪاﻧﻪ</a:t>
                      </a:r>
                      <a:endParaRPr lang="en-US" sz="2200" dirty="0">
                        <a:cs typeface="B Zar" pitchFamily="2" charset="-78"/>
                      </a:endParaRPr>
                    </a:p>
                  </a:txBody>
                  <a:tcPr anchor="ctr"/>
                </a:tc>
              </a:tr>
              <a:tr h="3644475">
                <a:tc>
                  <a:txBody>
                    <a:bodyPr/>
                    <a:lstStyle/>
                    <a:p>
                      <a:pPr algn="r" rtl="1"/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Koodak" pitchFamily="2" charset="-78"/>
                        </a:rPr>
                        <a:t>وﻗﺘﯽ ( ﻣﻦ ﻣﯽ ﺑﯿﻨﻢ ،ﻣﯽ ﺷﻨﻮم ، ﻣﯽ ﮔﻮﯾﻢ ...)</a:t>
                      </a:r>
                    </a:p>
                    <a:p>
                      <a:pPr algn="r" rtl="1"/>
                      <a:endParaRPr kumimoji="0" lang="fa-IR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Koodak" pitchFamily="2" charset="-78"/>
                      </a:endParaRPr>
                    </a:p>
                    <a:p>
                      <a:pPr algn="r" rtl="1"/>
                      <a:endParaRPr kumimoji="0" lang="fa-IR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Koodak" pitchFamily="2" charset="-78"/>
                      </a:endParaRPr>
                    </a:p>
                    <a:p>
                      <a:pPr algn="r" rtl="1"/>
                      <a:endParaRPr lang="fa-IR" dirty="0" smtClean="0"/>
                    </a:p>
                    <a:p>
                      <a:pPr marL="0" algn="r" rtl="1" eaLnBrk="1" latinLnBrk="0" hangingPunct="1"/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Koodak" pitchFamily="2" charset="-78"/>
                        </a:rPr>
                        <a:t>ﻣﻦ اﺣﺴﺎس (</a:t>
                      </a:r>
                      <a:r>
                        <a:rPr kumimoji="0" lang="fa-IR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Koodak" pitchFamily="2" charset="-78"/>
                        </a:rPr>
                        <a:t> </a:t>
                      </a:r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Koodak" pitchFamily="2" charset="-78"/>
                        </a:rPr>
                        <a:t>ﺧﺸﻢ ، ﻧﺎ اﻣﯿﺪي ، ﻧﺎراﺣﺘﯽ ، رﻧﺠﺶ و ...ﻣﯽ ﮐﻨﻢ )</a:t>
                      </a:r>
                    </a:p>
                    <a:p>
                      <a:pPr marL="0" algn="r" rtl="1" eaLnBrk="1" latinLnBrk="0" hangingPunct="1"/>
                      <a:endParaRPr kumimoji="0" lang="fa-IR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Koodak" pitchFamily="2" charset="-78"/>
                      </a:endParaRPr>
                    </a:p>
                    <a:p>
                      <a:pPr marL="0" algn="r" rtl="1" eaLnBrk="1" latinLnBrk="0" hangingPunct="1"/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Koodak" pitchFamily="2" charset="-78"/>
                        </a:rPr>
                        <a:t>در اﯾﻦ ﻣﻮﻗﻌﯿﺖ ﻣﻦ ﺗﺮﺟﯿﺢ ﻣﯽ دﻫﻢ ﮐﻪ .... </a:t>
                      </a:r>
                    </a:p>
                    <a:p>
                      <a:pPr marL="0" algn="r" rtl="1" eaLnBrk="1" latinLnBrk="0" hangingPunct="1"/>
                      <a:endParaRPr kumimoji="0" lang="fa-IR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Koodak" pitchFamily="2" charset="-78"/>
                      </a:endParaRPr>
                    </a:p>
                    <a:p>
                      <a:pPr marL="0" algn="r" rtl="1" eaLnBrk="1" latinLnBrk="0" hangingPunct="1"/>
                      <a:endParaRPr kumimoji="0" lang="fa-IR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Koodak" pitchFamily="2" charset="-78"/>
                      </a:endParaRPr>
                    </a:p>
                    <a:p>
                      <a:pPr marL="0" algn="r" rtl="1" eaLnBrk="1" latinLnBrk="0" hangingPunct="1"/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Koodak" pitchFamily="2" charset="-78"/>
                        </a:rPr>
                        <a:t>اﮔﺮ اﯾﻦ ﮐﺎر را ﺑﮑﻨﯿﺪ ﻣﻦ  /ﻣﺎ  ( ﻣﯽ ﺗﻮاﻧﯿﻢ ، ﺧﻮاﻫﯿﻢ ﺗﻮاﻧﺴﺖ</a:t>
                      </a:r>
                      <a:r>
                        <a:rPr kumimoji="0" lang="fa-IR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Koodak" pitchFamily="2" charset="-78"/>
                        </a:rPr>
                        <a:t> ... )</a:t>
                      </a:r>
                      <a:endParaRPr kumimoji="0" lang="fa-IR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Koodak" pitchFamily="2" charset="-78"/>
                      </a:endParaRPr>
                    </a:p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6688" indent="-166688" algn="r" rtl="1">
                        <a:buFont typeface="+mj-lt"/>
                        <a:buNone/>
                      </a:pPr>
                      <a:r>
                        <a:rPr lang="fa-IR" dirty="0" smtClean="0">
                          <a:cs typeface="B Koodak" pitchFamily="2" charset="-78"/>
                        </a:rPr>
                        <a:t>1.ﺗﻮﺻﯿﻒ رﻓﺘﺎر ﯾﺎ ﻋﻤﻠﯽ ﮐﻪ ﻣﻨﺠﺮ ﺑﻪ ﺗﻌﺎرض ﯾﺎ ﻧﺎرﺣﺘﯽ ﺷﻤﺎ ﺷﺪه اﺳﺖ (ﺑﻪ ﺟﺎي ﻋﺒﺎرت ﺷﻤﺎ از ﻣﻦ اﺳﺘﻔﺎده ﮐﻨﯿﺪ )</a:t>
                      </a:r>
                    </a:p>
                    <a:p>
                      <a:pPr marL="166688" indent="-166688" algn="r" rtl="1">
                        <a:buFont typeface="+mj-lt"/>
                        <a:buNone/>
                      </a:pPr>
                      <a:endParaRPr lang="fa-IR" dirty="0" smtClean="0">
                        <a:cs typeface="B Koodak" pitchFamily="2" charset="-78"/>
                      </a:endParaRPr>
                    </a:p>
                    <a:p>
                      <a:pPr marL="166688" indent="-166688" algn="r" rtl="1">
                        <a:buFont typeface="+mj-lt"/>
                        <a:buNone/>
                      </a:pPr>
                      <a:r>
                        <a:rPr lang="fa-IR" dirty="0" smtClean="0">
                          <a:cs typeface="B Koodak" pitchFamily="2" charset="-78"/>
                        </a:rPr>
                        <a:t>2.ﺑﻪ ﺷﺨﺺ ﻣﻘﺎﺑﻞ ﺑﮕﻮﺋﯿﺪ ﮐﻪ آن رﻓﺘﺎر ﭼﻪ اﺣﺴﺎﺳﯽ در ﺷﻤﺎ اﯾﺠﺎد ﮐﺮده اﺳﺖ</a:t>
                      </a:r>
                    </a:p>
                    <a:p>
                      <a:pPr marL="166688" indent="-166688" algn="r" rtl="1">
                        <a:buFont typeface="+mj-lt"/>
                        <a:buNone/>
                      </a:pPr>
                      <a:endParaRPr lang="fa-IR" dirty="0" smtClean="0">
                        <a:cs typeface="B Koodak" pitchFamily="2" charset="-78"/>
                      </a:endParaRPr>
                    </a:p>
                    <a:p>
                      <a:pPr marL="166688" indent="-166688" algn="r" rtl="1">
                        <a:buFont typeface="+mj-lt"/>
                        <a:buNone/>
                      </a:pPr>
                      <a:r>
                        <a:rPr lang="fa-IR" dirty="0" smtClean="0">
                          <a:cs typeface="B Koodak" pitchFamily="2" charset="-78"/>
                        </a:rPr>
                        <a:t>3.راه ﺣﻞ ﺑﺪﯾﻞ و ﻣﻄﻠﻮب ﺧﻮد را ﺑﻪ ﺷﺨﺺ ﻣﻘﺎﺑﻞ اراﯾﻪ دﻫﯿﺪ </a:t>
                      </a:r>
                    </a:p>
                    <a:p>
                      <a:pPr marL="166688" indent="-166688" algn="r" rtl="1">
                        <a:buFont typeface="+mj-lt"/>
                        <a:buNone/>
                      </a:pPr>
                      <a:endParaRPr lang="fa-IR" dirty="0" smtClean="0">
                        <a:cs typeface="B Koodak" pitchFamily="2" charset="-78"/>
                      </a:endParaRPr>
                    </a:p>
                    <a:p>
                      <a:pPr marL="166688" indent="-166688" algn="r" rtl="1">
                        <a:buFont typeface="+mj-lt"/>
                        <a:buNone/>
                      </a:pPr>
                      <a:r>
                        <a:rPr lang="fa-IR" dirty="0" smtClean="0">
                          <a:cs typeface="B Koodak" pitchFamily="2" charset="-78"/>
                        </a:rPr>
                        <a:t>4.ﭘﯿﺎﻣﺪﻫﺎي ﻣﺜﺒﺘﯽ را ﮐﻪ در ﺻﻮرت ﻋﻤﻞ ﮐﺮدن ﻃﺒﻖ ﭘﯿﺸﻨﻬﺎد ﺷﻤﺎ ﺑﻮﺟﻮد ﺧﻮاﻫﺪ آﻣﺪ ، ﮔﻮﺷﺰد ﮐﻨﯿﺪ </a:t>
                      </a:r>
                    </a:p>
                    <a:p>
                      <a:pPr marL="166688" indent="-166688" algn="r" rtl="1">
                        <a:buFont typeface="+mj-lt"/>
                        <a:buNone/>
                      </a:pPr>
                      <a:r>
                        <a:rPr lang="fa-IR" dirty="0" smtClean="0">
                          <a:cs typeface="B Koodak" pitchFamily="2" charset="-78"/>
                        </a:rPr>
                        <a:t> </a:t>
                      </a:r>
                      <a:endParaRPr lang="en-US" dirty="0">
                        <a:cs typeface="B Koodak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cs typeface="B Titr" pitchFamily="2" charset="-78"/>
              </a:rPr>
              <a:t>ﻣﺪل ﭼﻬﺎر ﻣﺮﺣﻠﻪ اي ﺟﺮات ﻣﻨﺪي </a:t>
            </a:r>
            <a:endParaRPr lang="en-US" dirty="0">
              <a:cs typeface="B Titr" pitchFamily="2" charset="-78"/>
            </a:endParaRPr>
          </a:p>
        </p:txBody>
      </p:sp>
    </p:spTree>
  </p:cSld>
  <p:clrMapOvr>
    <a:masterClrMapping/>
  </p:clrMapOvr>
  <p:transition spd="slow">
    <p:cover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 algn="just" rtl="1"/>
            <a:r>
              <a:rPr lang="fa-IR" b="1" dirty="0" smtClean="0">
                <a:cs typeface="B Roya" pitchFamily="2" charset="-78"/>
              </a:rPr>
              <a:t>رﻓﺘﺎرﻫﺎي اﺟﺘﻤﺎﻋﯽ آﻣﻮﺧﺘﻪ ﺷﺪه ﻗﺎﺑﻞ ﻗﺒﻮل ﮐﻪ شخص را ﻗﺎدر ﻣﯽ ﺳﺎزد ﺑﻪ ﺷﯿﻮه اي ﺑﺎ دﯾﮕﺮان ﺗﻌﺎﻣﻞﮐﻨﺪ ﮐﻪ ﺑﺎﻋﺚ ﻓﺮاﺧﻮاﻧﯽ ﭘﺎﺳﺨﻬﺎي ﻣﺜﺒﺖ ﺷﺪه و از ﭘﺎﺳﺨﻬﺎي ﻣﻨﻔﯽ اﺟﺘﻨﺎب ﮐﻨﺪ.                   </a:t>
            </a:r>
          </a:p>
          <a:p>
            <a:pPr algn="just" rtl="1">
              <a:buNone/>
            </a:pPr>
            <a:r>
              <a:rPr lang="fa-IR" b="1" dirty="0">
                <a:cs typeface="B Roya" pitchFamily="2" charset="-78"/>
              </a:rPr>
              <a:t> </a:t>
            </a:r>
            <a:r>
              <a:rPr lang="fa-IR" b="1" dirty="0" smtClean="0">
                <a:cs typeface="B Roya" pitchFamily="2" charset="-78"/>
              </a:rPr>
              <a:t>                                      </a:t>
            </a:r>
            <a:r>
              <a:rPr lang="fa-IR" sz="2400" b="1" dirty="0" smtClean="0">
                <a:cs typeface="B Badr" pitchFamily="2" charset="-78"/>
              </a:rPr>
              <a:t>اﻟﯿﻮت، راﺳﯿﻦ، و ﺑﺎس  1995 </a:t>
            </a:r>
            <a:r>
              <a:rPr lang="fa-IR" sz="2400" dirty="0" smtClean="0"/>
              <a:t> </a:t>
            </a:r>
            <a:r>
              <a:rPr lang="fa-IR" dirty="0" smtClean="0"/>
              <a:t>                    </a:t>
            </a:r>
          </a:p>
          <a:p>
            <a:pPr algn="just" rtl="1"/>
            <a:endParaRPr lang="fa-IR" b="1" dirty="0" smtClean="0">
              <a:cs typeface="B Roya" pitchFamily="2" charset="-78"/>
            </a:endParaRPr>
          </a:p>
          <a:p>
            <a:pPr algn="just" rtl="1"/>
            <a:r>
              <a:rPr lang="fa-IR" b="1" dirty="0" smtClean="0">
                <a:cs typeface="B Roya" pitchFamily="2" charset="-78"/>
              </a:rPr>
              <a:t>ﻣﺠﻤﻮﻋﻪ اي ﭼﻨﺪوﺟﻬﯽ از رﻓﺘﺎرﻫﺎي آﺷﮑﺎر و ﻧﻬﺎن اﺳﺖ ﮐﻪ ﺗﻮاﻧﺎﯾﯽ ﻓﺮد ﺑﺮاي اﯾﺠﺎد ﺗﻌﺎﻣﻼت ﻣﺜﺒﺖ ﺑﺎ دﯾﮕﺮان را اﻓﺰاﯾﺶ ﻣﯽ دﻫﺪ.               </a:t>
            </a:r>
          </a:p>
          <a:p>
            <a:pPr algn="just" rtl="1">
              <a:buNone/>
            </a:pPr>
            <a:r>
              <a:rPr lang="fa-IR" sz="2400" b="1" dirty="0">
                <a:cs typeface="B Badr" pitchFamily="2" charset="-78"/>
              </a:rPr>
              <a:t>                                               </a:t>
            </a:r>
            <a:r>
              <a:rPr lang="fa-IR" sz="2400" b="1" dirty="0" smtClean="0">
                <a:cs typeface="B Badr" pitchFamily="2" charset="-78"/>
              </a:rPr>
              <a:t>                 </a:t>
            </a:r>
            <a:r>
              <a:rPr lang="fa-IR" sz="2400" b="1" dirty="0">
                <a:cs typeface="B Badr" pitchFamily="2" charset="-78"/>
              </a:rPr>
              <a:t>ﺑﻼﻧﯽ   2006</a:t>
            </a:r>
            <a:endParaRPr lang="en-US" sz="2400" b="1" dirty="0">
              <a:cs typeface="B Badr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 rtl="1"/>
            <a:r>
              <a:rPr lang="fa-IR" sz="4800" dirty="0" smtClean="0">
                <a:cs typeface="B Titr" pitchFamily="2" charset="-78"/>
              </a:rPr>
              <a:t>تعریف مهارتهای اجتماعی</a:t>
            </a:r>
            <a:endParaRPr lang="en-US" sz="4800" dirty="0">
              <a:cs typeface="B Titr" pitchFamily="2" charset="-78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sz="3200" b="1" dirty="0" smtClean="0">
                <a:cs typeface="B Compset" pitchFamily="2" charset="-78"/>
              </a:rPr>
              <a:t>از اﯾﻦ ﮐﺎرﮔﺎه ﭼﻪ ﭼﯿﺰي آﻣﻮﺧﺘﯿﻢ؟ </a:t>
            </a:r>
          </a:p>
          <a:p>
            <a:pPr algn="just" rtl="1">
              <a:buNone/>
            </a:pPr>
            <a:endParaRPr lang="fa-IR" sz="3200" b="1" dirty="0" smtClean="0">
              <a:cs typeface="B Compset" pitchFamily="2" charset="-78"/>
            </a:endParaRPr>
          </a:p>
          <a:p>
            <a:pPr algn="just" rtl="1"/>
            <a:r>
              <a:rPr lang="fa-IR" sz="3200" b="1" dirty="0" smtClean="0">
                <a:cs typeface="B Compset" pitchFamily="2" charset="-78"/>
              </a:rPr>
              <a:t>ﭼﮕﻮﻧﻪ ﻣﯽ ﺗﻮاﻧﯿﻢ از اﯾﻦ ﻣﻬﺎرت ﻫﺎ اﺳﺘﻔﺎده ﮐﻨﯿﻢ؟ </a:t>
            </a:r>
            <a:endParaRPr lang="en-US" sz="3200" b="1" dirty="0">
              <a:cs typeface="B Compset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 rtl="1"/>
            <a:r>
              <a:rPr lang="fa-IR" sz="4900" dirty="0" smtClean="0">
                <a:cs typeface="B Titr" pitchFamily="2" charset="-78"/>
              </a:rPr>
              <a:t>ﺟﻤﻊ ﺑﻨﺪي ﻧﻬﺎﯾﯽ </a:t>
            </a:r>
            <a:r>
              <a:rPr lang="fa-IR" dirty="0" smtClean="0"/>
              <a:t/>
            </a:r>
            <a:br>
              <a:rPr lang="fa-IR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33400" y="1752600"/>
            <a:ext cx="8229600" cy="3200400"/>
          </a:xfr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 rtl="1"/>
            <a:r>
              <a:rPr lang="fa-IR" sz="4800" dirty="0" smtClean="0">
                <a:cs typeface="B Jadid" pitchFamily="2" charset="-78"/>
              </a:rPr>
              <a:t>با سپاس از توجه شما </a:t>
            </a:r>
            <a:br>
              <a:rPr lang="fa-IR" sz="4800" dirty="0" smtClean="0">
                <a:cs typeface="B Jadid" pitchFamily="2" charset="-78"/>
              </a:rPr>
            </a:br>
            <a:r>
              <a:rPr lang="fa-IR" sz="4800" dirty="0" smtClean="0">
                <a:cs typeface="B Jadid" pitchFamily="2" charset="-78"/>
              </a:rPr>
              <a:t/>
            </a:r>
            <a:br>
              <a:rPr lang="fa-IR" sz="4800" dirty="0" smtClean="0">
                <a:cs typeface="B Jadid" pitchFamily="2" charset="-78"/>
              </a:rPr>
            </a:br>
            <a:r>
              <a:rPr lang="fa-IR" sz="4800" dirty="0" smtClean="0">
                <a:cs typeface="B Jadid" pitchFamily="2" charset="-78"/>
              </a:rPr>
              <a:t/>
            </a:r>
            <a:br>
              <a:rPr lang="fa-IR" sz="4800" dirty="0" smtClean="0">
                <a:cs typeface="B Jadid" pitchFamily="2" charset="-78"/>
              </a:rPr>
            </a:br>
            <a:r>
              <a:rPr lang="fa-IR" sz="4800" dirty="0" smtClean="0">
                <a:cs typeface="B Davat" pitchFamily="2" charset="-78"/>
              </a:rPr>
              <a:t>                                 موفق باشید</a:t>
            </a:r>
            <a:endParaRPr lang="en-US" sz="4800" dirty="0">
              <a:cs typeface="B Davat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000" b="1" dirty="0" smtClean="0">
                <a:cs typeface="B Tabassom" pitchFamily="2" charset="-78"/>
              </a:rPr>
              <a:t>ﻋﺰت ﻧﻔﺲ و ﺷﺎدﮐﺎﻣﯽ ﺑﯿﺸﺘﺮ </a:t>
            </a:r>
          </a:p>
          <a:p>
            <a:pPr algn="r" rtl="1"/>
            <a:r>
              <a:rPr lang="fa-IR" sz="4000" b="1" dirty="0" smtClean="0">
                <a:cs typeface="B Tabassom" pitchFamily="2" charset="-78"/>
              </a:rPr>
              <a:t> ﭘﺬﯾﺮش اﺟﺘﻤﺎﻋﯽ ﺑﯿﺸﺘﺮ</a:t>
            </a:r>
          </a:p>
          <a:p>
            <a:pPr algn="r" rtl="1"/>
            <a:r>
              <a:rPr lang="fa-IR" sz="4000" b="1" dirty="0" smtClean="0">
                <a:cs typeface="B Tabassom" pitchFamily="2" charset="-78"/>
              </a:rPr>
              <a:t> ﺗﻤﺎﯾﻞ ﺑﯿﺸﺘﺮ ﺑﺮاي ﻣﺸﺎرﮐﺖ در ﻣﻮﻗﻌﯿﺖ ﻫﺎي اﺟﺘﻤﺎﻋﯽ </a:t>
            </a:r>
          </a:p>
          <a:p>
            <a:pPr algn="r" rtl="1"/>
            <a:r>
              <a:rPr lang="fa-IR" sz="4000" b="1" dirty="0" smtClean="0">
                <a:cs typeface="B Tabassom" pitchFamily="2" charset="-78"/>
              </a:rPr>
              <a:t> اﺿﻄﺮاب، اﺳﺘﺮس و اﻓﺴﺮدﮔﯽ ﮐﻤﺘﺮ </a:t>
            </a:r>
            <a:endParaRPr lang="en-US" sz="4000" b="1" dirty="0">
              <a:cs typeface="B Tabassom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rtl="1"/>
            <a:r>
              <a:rPr lang="fa-IR" dirty="0" smtClean="0">
                <a:cs typeface="B Titr" pitchFamily="2" charset="-78"/>
              </a:rPr>
              <a:t>اﻫﻤﯿﺖ آﻣﻮزش ﻣﻬﺎرﺗﻬﺎي اﺟﺘﻤﺎﻋﯽ</a:t>
            </a:r>
            <a:endParaRPr lang="fa-IR" dirty="0">
              <a:cs typeface="B Titr" pitchFamily="2" charset="-78"/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 algn="just" rtl="1">
              <a:buFont typeface="Wingdings" pitchFamily="2" charset="2"/>
              <a:buChar char="§"/>
            </a:pPr>
            <a:r>
              <a:rPr lang="fa-IR" b="1" dirty="0" smtClean="0">
                <a:cs typeface="B Roya" pitchFamily="2" charset="-78"/>
              </a:rPr>
              <a:t> ارﺗﺒﺎط ﻏﯿﺮﻣﺆثر رﯾﺸﻪ اﮐﺜﺮ ﻣﺸﮑﻼت ﺑﯿﻦ ﻓﺮدي اﺳﺖ. ﺑﺮﻋﮑﺲ، ارﺗﺒﺎط ﻣﺆثر ﻻزﻣﻪ اﯾﺠﺎد، ﺗﻮﺳﻌﻪ وﺗﺪاوم ﻫﺮ ﻧﻮع راﺑﻄﻪ ﺑﯿﻦ ﻓﺮدي ﻣﺜﺒﺖ اﺳﺖ. </a:t>
            </a:r>
          </a:p>
          <a:p>
            <a:pPr algn="just" rtl="1">
              <a:buFont typeface="Wingdings" pitchFamily="2" charset="2"/>
              <a:buChar char="§"/>
            </a:pPr>
            <a:r>
              <a:rPr lang="fa-IR" b="1" dirty="0" smtClean="0">
                <a:cs typeface="B Roya" pitchFamily="2" charset="-78"/>
              </a:rPr>
              <a:t>ارﺗﺒﺎط ﻏﯿﺮﻣﺆثر ﻣﯽﺗﻮاﻧﺪ ﺑﻪ ﻧﺎرﺿﺎﯾﺘﯽ ﺷﺨﺼﯽ و ﺣﺮﻓﻪ اي، ﺗﻨﻬﺎﯾﯽ، ﺗﻌﺎرض و ﺑﯿﮕﺎﻧﮕﯽ در ﺟﺎﻣﻌﻪ،ﺧﺎﻧﻮاده، داﻧﺸﮕﺎه، ﻣﺪرﺳﻪ و ﻣﺤﯿﻂ ﮐﺎر ﻣﻨﺠﺮ ﺷﻮد.</a:t>
            </a:r>
          </a:p>
          <a:p>
            <a:pPr algn="just" rtl="1">
              <a:buFont typeface="Wingdings" pitchFamily="2" charset="2"/>
              <a:buChar char="§"/>
            </a:pPr>
            <a:r>
              <a:rPr lang="fa-IR" b="1" dirty="0" smtClean="0">
                <a:cs typeface="B Roya" pitchFamily="2" charset="-78"/>
              </a:rPr>
              <a:t>  ارﺗﺒﺎط ﻏﯿﺮﻣﺆثر در ﻃﻮل زﻣﺎن ﺳﻄﺢ ﻋﺰت ﻧﻔﺲ ﻓﺮد را ﮐﺎﻫﺶ داده و اﺣﺴﺎس ﻧﺎ اﻣﯿﺪي و واﺑﺴﺘﮕﯽ ﻓﺮد ﺑﻪ ﻣﻮاد و دﯾﮕﺮان را  در ﺗﺼﻤﯿﻢ ﮔﯿﺮي ﻫﺎ و ﺣﻞ ﻣﺸﮑﻼت ﺷﺨﺼﯽ اش اﻓﺰاﯾﺶ ﻣﯽ دﻫﺪ.</a:t>
            </a:r>
          </a:p>
          <a:p>
            <a:pPr algn="just" rtl="1"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rtl="1"/>
            <a:r>
              <a:rPr lang="fa-IR" dirty="0" smtClean="0">
                <a:cs typeface="B Titr" pitchFamily="2" charset="-78"/>
              </a:rPr>
              <a:t>ارﺗﺒﺎط ﻏﯿﺮ ﻣﺆثر</a:t>
            </a:r>
            <a:endParaRPr lang="en-US" dirty="0">
              <a:cs typeface="B Titr" pitchFamily="2" charset="-78"/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800600"/>
          </a:xfrm>
        </p:spPr>
        <p:txBody>
          <a:bodyPr>
            <a:normAutofit/>
          </a:bodyPr>
          <a:lstStyle/>
          <a:p>
            <a:pPr algn="just" rtl="1"/>
            <a:r>
              <a:rPr lang="fa-IR" b="1" dirty="0" smtClean="0">
                <a:cs typeface="B Mitra" pitchFamily="2" charset="-78"/>
              </a:rPr>
              <a:t>ﻣﻬﺎرت ﻫﺎي ارﺗﺒﺎﻃﯽ از ﻣﻬﻤﺘﺮﯾﻦ ﻣﻬﺎرت ﻫﺎي رواﺑﻂ ﺑﯿﻦ ﻓﺮدي ﻣﻮﻓﻖ اﺳﺖ . </a:t>
            </a:r>
          </a:p>
          <a:p>
            <a:pPr algn="just" rtl="1">
              <a:buNone/>
            </a:pPr>
            <a:endParaRPr lang="fa-IR" b="1" dirty="0" smtClean="0">
              <a:cs typeface="B Mitra" pitchFamily="2" charset="-78"/>
            </a:endParaRPr>
          </a:p>
          <a:p>
            <a:pPr algn="just" rtl="1"/>
            <a:r>
              <a:rPr lang="fa-IR" b="1" dirty="0" smtClean="0">
                <a:cs typeface="B Mitra" pitchFamily="2" charset="-78"/>
              </a:rPr>
              <a:t>ﺻﻤﯿﻤﯿﺖ در رواﺑﻂ ﺑﯿﻦ ﻓﺮدي وﻗﺘﯽ اﯾﺠﺎد ﻣﯽ ﺷﻮد ﮐﻪ اﻓﺮاد ﺑﺘﻮاﻧﻨﺪ اﻓﮑﺎر و ﻋﻘﺎﯾﺪ، اﻣﯿـﺪﻫﺎ و آرزوﻫـﺎ و ﺗﺮس ﻫﺎ و ﻧﮕﺮاﻧﯽ ﻫﺎي ﺧﻮد را ﺑﺎ ﻫﻢ در ﻣﯿﺎن ﺑﮕﺬارﻧﺪ و اﺣﺴﺎس درك ﺷﺪن و ﭘﺬﯾﺮﻓﺘﻪ ﺷﺪن ﮐﻨﻨﺪ  . </a:t>
            </a:r>
          </a:p>
          <a:p>
            <a:pPr algn="just" rtl="1">
              <a:buNone/>
            </a:pPr>
            <a:endParaRPr lang="fa-IR" b="1" dirty="0" smtClean="0">
              <a:cs typeface="B Mitra" pitchFamily="2" charset="-78"/>
            </a:endParaRPr>
          </a:p>
          <a:p>
            <a:pPr algn="just" rtl="1"/>
            <a:r>
              <a:rPr lang="fa-IR" b="1" dirty="0" smtClean="0">
                <a:cs typeface="B Mitra" pitchFamily="2" charset="-78"/>
              </a:rPr>
              <a:t>ﻓﻘﺪان اﯾﻦ ﻣﻬﺎرت ﻣﻮﺟﺐ ﺑﺮوز ﺑﺴﯿﺎري از ﺳﻮء ﺗﻔﺎﻫﻢ ﻫﺎ، ﺗﻨﺶ ﻫﺎ و ﺗﻌﺎرض ﻫﺎي ﺑﯿﻦ ﻓﺮدي ﻣﯽ ﮔﺮدد</a:t>
            </a:r>
            <a:endParaRPr lang="en-US" b="1" dirty="0">
              <a:cs typeface="B Mitra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rtl="1"/>
            <a:r>
              <a:rPr lang="fa-IR" dirty="0" smtClean="0">
                <a:cs typeface="B Titr" pitchFamily="2" charset="-78"/>
              </a:rPr>
              <a:t>ﻣﻬﺎرت ﻫﺎي ارﺗﺒﺎط ﻣﺆثر </a:t>
            </a:r>
            <a:endParaRPr lang="en-US" dirty="0">
              <a:cs typeface="B Titr" pitchFamily="2" charset="-78"/>
            </a:endParaRP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382000" cy="4940491"/>
          </a:xfrm>
        </p:spPr>
        <p:txBody>
          <a:bodyPr>
            <a:normAutofit/>
          </a:bodyPr>
          <a:lstStyle/>
          <a:p>
            <a:pPr algn="just" rtl="1"/>
            <a:r>
              <a:rPr lang="fa-IR" sz="2800" b="1" dirty="0" smtClean="0">
                <a:cs typeface="B Koodak" pitchFamily="2" charset="-78"/>
              </a:rPr>
              <a:t>ارﺗﺒﺎط ﻋﺒﺎرت است از هرگونه تعاملی که شامل انتقال پیام باشد . </a:t>
            </a:r>
          </a:p>
          <a:p>
            <a:pPr algn="just" rtl="1">
              <a:buNone/>
            </a:pPr>
            <a:endParaRPr lang="fa-IR" sz="2800" b="1" dirty="0" smtClean="0">
              <a:cs typeface="B Koodak" pitchFamily="2" charset="-78"/>
            </a:endParaRPr>
          </a:p>
          <a:p>
            <a:pPr algn="just" rtl="1"/>
            <a:r>
              <a:rPr lang="fa-IR" sz="2800" b="1" dirty="0" smtClean="0">
                <a:cs typeface="B Koodak" pitchFamily="2" charset="-78"/>
              </a:rPr>
              <a:t>ﻓﺮآﯾﻨﺪ ارﺳﺎل و درﯾﺎﻓﺖ ﭘﯿﺎم ﻫﺎي ﮐﻼﻣﯽ و ﻏﯿﺮ ﮐﻼﻣﯽ اﺳﺖ، ﯾﻌﻨﯽ ﻓﺮآﯾﻨﺪي ﮐﻪ از ﻃﺮﯾﻖ آن، اﻓﮑﺎر،  ﻋﻘﺎﯾﺪ، اﺣﺴﺎﺳﺎت و ﻫﯿﺠﺎن ﻫﺎي ﺧﻮد را اﺑﺮاز ﮐﺮده و اﻓﮑﺎر و اﺣﺴﺎﺳﺎت دﯾﮕﺮان را درﯾﺎﻓﺖ  ﻣﯽ ﮐﻨﯿﻢ. </a:t>
            </a:r>
          </a:p>
          <a:p>
            <a:pPr algn="just" rtl="1">
              <a:buNone/>
            </a:pPr>
            <a:r>
              <a:rPr lang="fa-IR" sz="2800" b="1" dirty="0" smtClean="0">
                <a:cs typeface="B Koodak" pitchFamily="2" charset="-78"/>
              </a:rPr>
              <a:t> </a:t>
            </a:r>
          </a:p>
          <a:p>
            <a:pPr algn="just" rtl="1"/>
            <a:r>
              <a:rPr lang="fa-IR" sz="2800" b="1" dirty="0" smtClean="0">
                <a:cs typeface="B Koodak" pitchFamily="2" charset="-78"/>
              </a:rPr>
              <a:t> ﻇﺮﻓﯿﺖ و ﺗﻮاﻧﺎﯾﯽ ﮔﻮش ﮐﺮدن، ﺗﻮﺟﻪ ﮐﺮدن، درﯾﺎﻓﺖ ﮐﺮدن و ﭘﺎﺳﺦ دﻫﯽ ﮐﻼﻣﯽ و ﻏﯿﺮ ﮐﻼﻣﯽ ﺑﻪ ﻓﺮد  ﻣﻘﺎﺑﻞ ﺑﻪ ﻧﺤﻮي ﮐﻪ اﺣﺴﺎس ﮐﻨﺪ ﻣﻮرد ﺗﻮﺟﻪ و ﭘﺬﯾﺮش ﻗﺮارﮔﺮﻓﺘﻪ و درك ﺷﺪه اﺳﺖ.</a:t>
            </a:r>
            <a:endParaRPr lang="en-US" sz="2800" b="1" dirty="0">
              <a:cs typeface="B Koodak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 rtl="1"/>
            <a:r>
              <a:rPr lang="fa-IR" sz="4400" dirty="0" smtClean="0">
                <a:effectLst/>
                <a:cs typeface="B Titr" pitchFamily="2" charset="-78"/>
              </a:rPr>
              <a:t>ﺗﻌﺮﯾﻒ ارﺗﺒﺎط</a:t>
            </a:r>
            <a:br>
              <a:rPr lang="fa-IR" sz="4400" dirty="0" smtClean="0">
                <a:effectLst/>
                <a:cs typeface="B Titr" pitchFamily="2" charset="-78"/>
              </a:rPr>
            </a:br>
            <a:endParaRPr lang="en-US" sz="4400" dirty="0">
              <a:effectLst/>
              <a:cs typeface="B Titr" pitchFamily="2" charset="-78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66688" lvl="1" indent="-47625" algn="just" rtl="1">
              <a:buFont typeface="Wingdings" pitchFamily="2" charset="2"/>
              <a:buChar char="Ø"/>
            </a:pPr>
            <a:r>
              <a:rPr lang="fa-IR" sz="3200" dirty="0" smtClean="0">
                <a:cs typeface="B Zar" pitchFamily="2" charset="-78"/>
              </a:rPr>
              <a:t>ﺗﺒﺎدل ﻣﺤﺘﺮﻣﺎﻧﻪ اﻓﮑﺎر، اﺣﺴﺎﺳﺎت و ﺑﺎورﻫﺎ ﺑﯿﻦﮔﻮﯾﻨﺪه و ﺷﻨﻮﻧﺪه اﺳﺖ، ﺑﻪﮔﻮﻧﻪ ايﮐﻪ ﺷﻨﻮﻧﺪه ﭘﯿـﺎم را آن ﮔﻮﻧﻪﮐﻪ ﻣﻨﻈﻮر ﮔﻮﯾﻨﺪه ﺑﻮد، ﺗﻔﺴﯿﺮ ﮐﻨﺪ . </a:t>
            </a:r>
          </a:p>
          <a:p>
            <a:pPr algn="just" rtl="1">
              <a:buFont typeface="Wingdings" pitchFamily="2" charset="2"/>
              <a:buChar char="Ø"/>
            </a:pPr>
            <a:endParaRPr lang="fa-IR" dirty="0" smtClean="0"/>
          </a:p>
          <a:p>
            <a:pPr marL="166688" lvl="1" indent="-47625" algn="just" rtl="1">
              <a:buFont typeface="Wingdings" pitchFamily="2" charset="2"/>
              <a:buChar char="Ø"/>
            </a:pPr>
            <a:r>
              <a:rPr lang="fa-IR" sz="3200" dirty="0" smtClean="0">
                <a:cs typeface="B Zar" pitchFamily="2" charset="-78"/>
              </a:rPr>
              <a:t>ارﺗﺒﺎﻃﯽ اﺳﺖ ﮐﻪ درآن ﻣﻨﻈﻮر ﻓﺮﺳﺘﻨﺪه ﺑﺎ ﻣﻌﻨﺎي ﺑﺮداﺷﺖ ﺷﺪه ﮔﯿﺮﻧﺪه ﯾﮑﺴﺎن باشد .</a:t>
            </a:r>
          </a:p>
          <a:p>
            <a:pPr algn="just" rtl="1">
              <a:buNone/>
            </a:pPr>
            <a:r>
              <a:rPr lang="fa-IR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 rtl="1"/>
            <a:r>
              <a:rPr lang="fa-IR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ارﺗﺒﺎط ﻣﻮﺛﺮ ﭼﯿﺴﺖ؟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 rtl="1"/>
            <a:r>
              <a:rPr lang="fa-IR" sz="4900" dirty="0" smtClean="0">
                <a:cs typeface="B Titr" pitchFamily="2" charset="-78"/>
              </a:rPr>
              <a:t>ﻣﺪﻟﯽ ﺑﺮاي ﺑﻬﺒﻮد ارﺗﺒﺎط ﺑﯿﻦ ﻓﺮدي</a:t>
            </a:r>
            <a:r>
              <a:rPr lang="fa-IR" dirty="0" smtClean="0"/>
              <a:t/>
            </a:r>
            <a:br>
              <a:rPr lang="fa-IR" dirty="0" smtClean="0"/>
            </a:br>
            <a:endParaRPr lang="en-US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349</TotalTime>
  <Words>1475</Words>
  <Application>Microsoft Office PowerPoint</Application>
  <PresentationFormat>On-screen Show (4:3)</PresentationFormat>
  <Paragraphs>249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9" baseType="lpstr">
      <vt:lpstr>Arial</vt:lpstr>
      <vt:lpstr>B Badr</vt:lpstr>
      <vt:lpstr>B Compset</vt:lpstr>
      <vt:lpstr>B Davat</vt:lpstr>
      <vt:lpstr>B Jadid</vt:lpstr>
      <vt:lpstr>B Koodak</vt:lpstr>
      <vt:lpstr>B Lotus</vt:lpstr>
      <vt:lpstr>B Mitra</vt:lpstr>
      <vt:lpstr>B Roya</vt:lpstr>
      <vt:lpstr>B Tabassom</vt:lpstr>
      <vt:lpstr>B Titr</vt:lpstr>
      <vt:lpstr>B Zar</vt:lpstr>
      <vt:lpstr>Lucida Sans Unicode</vt:lpstr>
      <vt:lpstr>Verdana</vt:lpstr>
      <vt:lpstr>Wingdings</vt:lpstr>
      <vt:lpstr>Wingdings 2</vt:lpstr>
      <vt:lpstr>Wingdings 3</vt:lpstr>
      <vt:lpstr>Concourse</vt:lpstr>
      <vt:lpstr>       مهارت های ارتباطات اجتماعی   واحد سلامت نوجوانان ،جوانان و مدارس شهرستان فومن         </vt:lpstr>
      <vt:lpstr>مهارت های اجتماعی</vt:lpstr>
      <vt:lpstr>تعریف مهارتهای اجتماعی</vt:lpstr>
      <vt:lpstr>اﻫﻤﯿﺖ آﻣﻮزش ﻣﻬﺎرﺗﻬﺎي اﺟﺘﻤﺎﻋﯽ</vt:lpstr>
      <vt:lpstr>ارﺗﺒﺎط ﻏﯿﺮ ﻣﺆثر</vt:lpstr>
      <vt:lpstr>ﻣﻬﺎرت ﻫﺎي ارﺗﺒﺎط ﻣﺆثر </vt:lpstr>
      <vt:lpstr>ﺗﻌﺮﯾﻒ ارﺗﺒﺎط </vt:lpstr>
      <vt:lpstr>ارﺗﺒﺎط ﻣﻮﺛﺮ ﭼﯿﺴﺖ؟</vt:lpstr>
      <vt:lpstr>ﻣﺪﻟﯽ ﺑﺮاي ﺑﻬﺒﻮد ارﺗﺒﺎط ﺑﯿﻦ ﻓﺮدي </vt:lpstr>
      <vt:lpstr>ﻫﻔﺖ اﺻﻞ ارﺗﺒﺎط ﻣﻮﺛﺮ از دﯾﺪﮔﺎه ﻣﻮرﻓﯽ </vt:lpstr>
      <vt:lpstr>اﻧﻮاع ﭘﯿﺎم در ارﺗﺒﺎط</vt:lpstr>
      <vt:lpstr>ﺳﻮء ﺗﻔﺎﻫﻢ </vt:lpstr>
      <vt:lpstr>اﻧﻮاع ارﺗﺒﺎط</vt:lpstr>
      <vt:lpstr>ﻋﻨﺎﺻﺮ ارﺗﺒﺎط ﻏﯿﺮﮐﻼﻣﯽ </vt:lpstr>
      <vt:lpstr>اﺟﺰاي ارﺗﺒﺎط </vt:lpstr>
      <vt:lpstr>ﻣﺮاﺣﻞ ارﺗﺒﺎط </vt:lpstr>
      <vt:lpstr>ﻣﻮﻟﻔﻪ ﻫﺎي  اﺳﺎﺳﯽ ارﺗﺒﺎط </vt:lpstr>
      <vt:lpstr>ﺑﯿﺎن اﺣﺴﺎﺳﺎت و اﻓﮑﺎر </vt:lpstr>
      <vt:lpstr>اﺻﻮل ﺧﻮب ﺻﺤﺒﺖ ﮐﺮدن</vt:lpstr>
      <vt:lpstr>ﻣﻬﺎرت ﮔﻮش دادن </vt:lpstr>
      <vt:lpstr>ﭼﻬﺎر ﻣﻬﺎرت اﺳﺎﺳﯽ ﮔﻮش دادن </vt:lpstr>
      <vt:lpstr>ﻣﻬﺎرت ﻫﺎي ﮔﻮش دادن </vt:lpstr>
      <vt:lpstr>ﺗﻮﺻﯿﻪ ﻫﺎﯾﯽ ﺑﺮاي ﺑﻬﺒﻮد ﮐﯿﻔﯿﺖ ﮔﻮش دادن</vt:lpstr>
      <vt:lpstr>ﻣﻮاﻧﻊ ارﺗﺒﺎط</vt:lpstr>
      <vt:lpstr>12 قاعده ﺑﺮاي ﻏﻠﺒﻪ ﺑﺮ ﻣﻮاﻧﻊ ارﺗﺒﺎط</vt:lpstr>
      <vt:lpstr>ﺳﻪ ﺳﺒﮏ ارﺗﺒﺎﻃﯽ </vt:lpstr>
      <vt:lpstr>ﻣﻔﻬﻮم ﺟﺮات ﻣﻨﺪي </vt:lpstr>
      <vt:lpstr>ﻣﺆﻟﻔﻪ ﻫﺎي ﺟﺮاﺗﻤﻨﺪي </vt:lpstr>
      <vt:lpstr>ﻣﺪل ﭼﻬﺎر ﻣﺮﺣﻠﻪ اي ﺟﺮات ﻣﻨﺪي </vt:lpstr>
      <vt:lpstr>ﺟﻤﻊ ﺑﻨﺪي ﻧﻬﺎﯾﯽ  </vt:lpstr>
      <vt:lpstr>با سپاس از توجه شما                                     موفق باشید</vt:lpstr>
    </vt:vector>
  </TitlesOfParts>
  <Company>MRT www.Win2Farsi.com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مهارت های ارتباطات اجتماعی</dc:title>
  <dc:creator>MRT</dc:creator>
  <cp:lastModifiedBy>BEHDASHT</cp:lastModifiedBy>
  <cp:revision>141</cp:revision>
  <dcterms:created xsi:type="dcterms:W3CDTF">2017-07-18T13:14:37Z</dcterms:created>
  <dcterms:modified xsi:type="dcterms:W3CDTF">2020-07-25T08:55:34Z</dcterms:modified>
</cp:coreProperties>
</file>